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5"/>
  </p:notesMasterIdLst>
  <p:sldIdLst>
    <p:sldId id="256" r:id="rId2"/>
    <p:sldId id="336" r:id="rId3"/>
    <p:sldId id="337" r:id="rId4"/>
    <p:sldId id="338" r:id="rId5"/>
    <p:sldId id="339" r:id="rId6"/>
    <p:sldId id="259" r:id="rId7"/>
    <p:sldId id="308" r:id="rId8"/>
    <p:sldId id="310" r:id="rId9"/>
    <p:sldId id="309" r:id="rId10"/>
    <p:sldId id="311" r:id="rId11"/>
    <p:sldId id="313" r:id="rId12"/>
    <p:sldId id="257" r:id="rId13"/>
    <p:sldId id="322" r:id="rId14"/>
    <p:sldId id="323" r:id="rId15"/>
    <p:sldId id="327" r:id="rId16"/>
    <p:sldId id="328" r:id="rId17"/>
    <p:sldId id="329" r:id="rId18"/>
    <p:sldId id="321" r:id="rId19"/>
    <p:sldId id="326" r:id="rId20"/>
    <p:sldId id="281" r:id="rId21"/>
    <p:sldId id="331" r:id="rId22"/>
    <p:sldId id="332" r:id="rId23"/>
    <p:sldId id="333" r:id="rId24"/>
    <p:sldId id="330" r:id="rId25"/>
    <p:sldId id="282" r:id="rId26"/>
    <p:sldId id="283" r:id="rId27"/>
    <p:sldId id="314" r:id="rId28"/>
    <p:sldId id="261" r:id="rId29"/>
    <p:sldId id="315" r:id="rId30"/>
    <p:sldId id="271" r:id="rId31"/>
    <p:sldId id="285" r:id="rId32"/>
    <p:sldId id="284" r:id="rId33"/>
    <p:sldId id="286" r:id="rId34"/>
    <p:sldId id="274" r:id="rId35"/>
    <p:sldId id="368" r:id="rId36"/>
    <p:sldId id="369" r:id="rId37"/>
    <p:sldId id="262" r:id="rId38"/>
    <p:sldId id="316" r:id="rId39"/>
    <p:sldId id="291" r:id="rId40"/>
    <p:sldId id="364" r:id="rId41"/>
    <p:sldId id="363" r:id="rId42"/>
    <p:sldId id="365" r:id="rId43"/>
    <p:sldId id="366" r:id="rId44"/>
    <p:sldId id="367" r:id="rId45"/>
    <p:sldId id="292" r:id="rId46"/>
    <p:sldId id="360" r:id="rId47"/>
    <p:sldId id="361" r:id="rId48"/>
    <p:sldId id="362" r:id="rId49"/>
    <p:sldId id="293" r:id="rId50"/>
    <p:sldId id="272" r:id="rId51"/>
    <p:sldId id="269" r:id="rId52"/>
    <p:sldId id="318" r:id="rId53"/>
    <p:sldId id="277" r:id="rId54"/>
    <p:sldId id="278" r:id="rId55"/>
    <p:sldId id="279" r:id="rId56"/>
    <p:sldId id="280" r:id="rId57"/>
    <p:sldId id="317" r:id="rId58"/>
    <p:sldId id="265" r:id="rId59"/>
    <p:sldId id="304" r:id="rId60"/>
    <p:sldId id="305" r:id="rId61"/>
    <p:sldId id="354" r:id="rId62"/>
    <p:sldId id="357" r:id="rId63"/>
    <p:sldId id="355" r:id="rId64"/>
    <p:sldId id="356" r:id="rId65"/>
    <p:sldId id="358" r:id="rId66"/>
    <p:sldId id="353" r:id="rId67"/>
    <p:sldId id="359" r:id="rId68"/>
    <p:sldId id="302" r:id="rId69"/>
    <p:sldId id="340" r:id="rId70"/>
    <p:sldId id="341" r:id="rId71"/>
    <p:sldId id="303" r:id="rId72"/>
    <p:sldId id="342" r:id="rId73"/>
    <p:sldId id="372" r:id="rId74"/>
    <p:sldId id="298" r:id="rId75"/>
    <p:sldId id="343" r:id="rId76"/>
    <p:sldId id="344" r:id="rId77"/>
    <p:sldId id="345" r:id="rId78"/>
    <p:sldId id="346" r:id="rId79"/>
    <p:sldId id="299" r:id="rId80"/>
    <p:sldId id="347" r:id="rId81"/>
    <p:sldId id="348" r:id="rId82"/>
    <p:sldId id="300" r:id="rId83"/>
    <p:sldId id="352" r:id="rId84"/>
    <p:sldId id="349" r:id="rId85"/>
    <p:sldId id="350" r:id="rId86"/>
    <p:sldId id="351" r:id="rId87"/>
    <p:sldId id="301" r:id="rId88"/>
    <p:sldId id="306" r:id="rId89"/>
    <p:sldId id="371" r:id="rId90"/>
    <p:sldId id="319" r:id="rId91"/>
    <p:sldId id="258" r:id="rId92"/>
    <p:sldId id="260" r:id="rId93"/>
    <p:sldId id="294" r:id="rId9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1" autoAdjust="0"/>
    <p:restoredTop sz="94660"/>
  </p:normalViewPr>
  <p:slideViewPr>
    <p:cSldViewPr snapToGrid="0">
      <p:cViewPr varScale="1">
        <p:scale>
          <a:sx n="64" d="100"/>
          <a:sy n="64" d="100"/>
        </p:scale>
        <p:origin x="72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400" dirty="0">
                <a:solidFill>
                  <a:schemeClr val="tx1"/>
                </a:solidFill>
              </a:rPr>
              <a:t>Timeline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1</c:v>
                </c:pt>
                <c:pt idx="7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D2-4CED-9FE6-3CB54D24B2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26056496"/>
        <c:axId val="919712416"/>
      </c:barChart>
      <c:catAx>
        <c:axId val="926056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9712416"/>
        <c:crosses val="autoZero"/>
        <c:auto val="1"/>
        <c:lblAlgn val="ctr"/>
        <c:lblOffset val="100"/>
        <c:noMultiLvlLbl val="0"/>
      </c:catAx>
      <c:valAx>
        <c:axId val="91971241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926056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400" dirty="0">
                <a:solidFill>
                  <a:schemeClr val="tx1"/>
                </a:solidFill>
              </a:rPr>
              <a:t>Timeline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1</c:v>
                </c:pt>
                <c:pt idx="7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D2-4CED-9FE6-3CB54D24B2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26056496"/>
        <c:axId val="919712416"/>
      </c:barChart>
      <c:catAx>
        <c:axId val="926056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9712416"/>
        <c:crosses val="autoZero"/>
        <c:auto val="1"/>
        <c:lblAlgn val="ctr"/>
        <c:lblOffset val="100"/>
        <c:noMultiLvlLbl val="0"/>
      </c:catAx>
      <c:valAx>
        <c:axId val="91971241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926056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400" dirty="0">
                <a:solidFill>
                  <a:schemeClr val="tx1"/>
                </a:solidFill>
              </a:rPr>
              <a:t>Timeline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1</c:v>
                </c:pt>
                <c:pt idx="7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D2-4CED-9FE6-3CB54D24B2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26056496"/>
        <c:axId val="919712416"/>
      </c:barChart>
      <c:catAx>
        <c:axId val="926056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9712416"/>
        <c:crosses val="autoZero"/>
        <c:auto val="1"/>
        <c:lblAlgn val="ctr"/>
        <c:lblOffset val="100"/>
        <c:noMultiLvlLbl val="0"/>
      </c:catAx>
      <c:valAx>
        <c:axId val="91971241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926056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4400" dirty="0">
                <a:solidFill>
                  <a:schemeClr val="tx1"/>
                </a:solidFill>
              </a:rPr>
              <a:t>Timeline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  <c:pt idx="7">
                  <c:v>2018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1</c:v>
                </c:pt>
                <c:pt idx="7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9D2-4CED-9FE6-3CB54D24B2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26056496"/>
        <c:axId val="919712416"/>
      </c:barChart>
      <c:catAx>
        <c:axId val="926056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9712416"/>
        <c:crosses val="autoZero"/>
        <c:auto val="1"/>
        <c:lblAlgn val="ctr"/>
        <c:lblOffset val="100"/>
        <c:noMultiLvlLbl val="0"/>
      </c:catAx>
      <c:valAx>
        <c:axId val="91971241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926056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2.jpeg>
</file>

<file path=ppt/media/image13.png>
</file>

<file path=ppt/media/image2.png>
</file>

<file path=ppt/media/image34.jpeg>
</file>

<file path=ppt/media/image40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CBDAC5-EA06-437D-AB2B-838362858610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71E40-8787-4C8B-AF6C-B6D8BE581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44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7B5F-F0AA-42F5-944C-A345FDADD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9342C6-A6EF-4B7A-93E1-E3DE9636E8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E6CCA-FBC7-40FF-99DF-339BB4EC2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CC48F-3351-45F3-B92F-5F308332F491}" type="datetime1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EC221-4F81-483A-98B4-9251950F0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951E0-715C-4FF2-9A8B-0120CA6E8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704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C596E-95E3-43E0-92F5-5E4AE2A19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47DBF3-BA6A-455B-8DED-863467F57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276D5-DA21-4C6F-821A-4C320E039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26C9F-8496-479E-95D9-F3BDCAB9AFBD}" type="datetime1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B928D-0F3E-4A46-9188-B8B2E0BBA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994DC-CC3A-4160-B686-5F983CFF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228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3BF6FD-5813-4A0E-A08B-D94814393C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E79DC7-7D01-4DFA-BF18-86B60F95E7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A467F-EDBE-46E5-810F-3D8B0B521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2FDAA-4151-4097-ADC9-98E7D1EF9AD2}" type="datetime1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B850F-67FF-4FBE-8113-11ECA3633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4A223-B1C0-4695-BD5A-2D322F781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631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0836F-0E2F-44F8-AF96-AF6B16038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66D16-4DC2-44C9-B9CF-A9187EF9E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CBE3E-B203-40B5-B662-FE6E66825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7E55D-79AA-4AD1-BD31-F7193A02FE4B}" type="datetime1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F154F-6ADB-4D7A-93BD-FCA854FAF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4227C-F810-40B3-9691-36020320D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01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3E7C2-288F-4950-AEA3-C98BD1DF8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628F4-025D-47A9-837C-433141109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0AE76-0A7A-4663-9C82-E0F4AE36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D8995-CF59-41CE-954C-D91FEE764AE7}" type="datetime1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F445BA-C0F0-4DDF-88D2-BC21C80BF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DBBF7-EABA-4B72-B8EA-D12E9BA30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648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E7007-5177-4B83-B846-78C651296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D1945-1C47-4735-BCAD-6D0C130380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6E985E-09EE-486A-ADD6-73A41D219D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ADFD21-F98F-4946-8E90-312590FAA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18271-69E4-4CEC-9948-12D9F921774F}" type="datetime1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C1768A-6DFD-4192-A0ED-79F1C1348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E3FB6-E676-4D9F-A722-6F964B1B9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51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86084-D2C4-49E6-A92A-1882EA5C3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2F6F0E-D3D7-47F3-B39E-60CC4E6DB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2A5FA5-CE5E-4017-80A0-9D3B04B66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E4AE7E-79BC-4142-AC08-9D40A5BCD3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B81E25-FB07-4B9C-B8C8-2A9E33C967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0F8A60-0E9B-4CAA-AC1F-3706D5A57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3301-AC17-4D61-99C5-6F2FF2431911}" type="datetime1">
              <a:rPr lang="en-US" smtClean="0"/>
              <a:t>6/16/2019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051D43-775F-4C07-A33A-49FEB248C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886A25-7592-4D44-AED1-49A90B87C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334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55863-ED46-4C4E-9285-AD2FC00F3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E19332-8CBA-4F26-BC2C-2DB87322D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AF0CD-8751-4DC0-BD01-B9F783657868}" type="datetime1">
              <a:rPr lang="en-US" smtClean="0"/>
              <a:t>6/16/2019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CD495D-DC05-4A57-9961-B4C9EE20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EC9969-EBC4-4913-BF92-8075217C1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178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571EC8-6EA7-4296-9C0F-995CAFA67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0B8DE-19A6-4831-82F4-54E0F5725D1F}" type="datetime1">
              <a:rPr lang="en-US" smtClean="0"/>
              <a:t>6/16/2019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A13C8-E7C3-4CDA-B49F-290263A84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41C8F-BBC9-4DD5-9E0C-0780C2C09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765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EE5A-BAB0-49B5-B9EE-390C0ADBB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8C4C2-0E8C-469B-ABD3-283A34721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7B0451-4E8E-4619-9D98-665B28B85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99E34F-7010-4808-944D-E2BA18D06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0E002-DD26-45E1-B96B-D0CB627B0E06}" type="datetime1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BD4CB-46ED-4096-9695-47776C1C2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CEC41A-0461-4D2F-8732-E5D2B969A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65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6B940-2953-4385-A007-75E0FAF01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C684B6-BBF6-4648-85EF-1D7F149B3F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91338D-394D-4DCF-B74A-86E739298F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EDE30-6D22-456C-B980-6B307B8A9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36D8E-3FB1-492B-BB3C-DB096582375B}" type="datetime1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6F0B1D-56E5-4E75-B78E-6D08D7397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4DF5AF-F23C-4935-A649-1B8141F34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24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9DEA3B-E8AC-47DD-AEFC-D65FE94BB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0CD53-1CD8-4160-BB32-171D71BAC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544495-DED9-4BDC-8F8A-E442892750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1A870-1BE8-4C33-A420-ABC0068899CD}" type="datetime1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D4A5F-5203-4EAF-B079-EDFD21ED0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FD75C-B300-4982-B48F-8B69AEB8F1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E0A282-49CE-475D-BA35-B5F0FCD3100F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806D86F7-F24C-46B7-8F15-B4164B263ED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0" y="88832"/>
            <a:ext cx="2432409" cy="552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cvpr logo">
            <a:extLst>
              <a:ext uri="{FF2B5EF4-FFF2-40B4-BE49-F238E27FC236}">
                <a16:creationId xmlns:a16="http://schemas.microsoft.com/office/drawing/2014/main" id="{1A097FF0-27D1-46C7-92F5-45C068ADD6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91" y="108040"/>
            <a:ext cx="2260344" cy="514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628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gif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rcv.ucf.edu/cvpr2019-tutorial/" TargetMode="Externa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12.10775" TargetMode="External"/><Relationship Id="rId2" Type="http://schemas.openxmlformats.org/officeDocument/2006/relationships/hyperlink" Target="http://openaccess.thecvf.com/content_ECCV_2018/papers/Hongyang_Li_Neural_Network_Encapsulation_ECCV_2018_paper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apers.nips.cc/paper/7823-cappronet-deep-feature-learning-via-orthogonal-projections-onto-capsule-subspaces.pdf" TargetMode="External"/><Relationship Id="rId4" Type="http://schemas.openxmlformats.org/officeDocument/2006/relationships/hyperlink" Target="https://arxiv.org/abs/1904.09546" TargetMode="Externa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261D1-960F-4D0D-8918-35C3B5FC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Capsule Networks: A Survey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F5A8A9-62A1-4D05-B057-09E12DADF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01645"/>
            <a:ext cx="9144000" cy="1655762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3200" dirty="0"/>
              <a:t>Yogesh Rawat</a:t>
            </a:r>
          </a:p>
          <a:p>
            <a:r>
              <a:rPr lang="en-US" dirty="0"/>
              <a:t>CVPR Tutorial</a:t>
            </a:r>
          </a:p>
          <a:p>
            <a:r>
              <a:rPr lang="en-US" dirty="0"/>
              <a:t>Sunday, June 16, 2019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945007-9DCF-49AA-8A58-AE9F6FF68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56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84F5-9061-4121-9647-7F6AB4DA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E0BC-E2B3-4082-9823-C7D199B1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Routing</a:t>
            </a:r>
          </a:p>
          <a:p>
            <a:r>
              <a:rPr lang="en-US" dirty="0"/>
              <a:t>Modality</a:t>
            </a:r>
          </a:p>
          <a:p>
            <a:r>
              <a:rPr lang="en-US" dirty="0"/>
              <a:t>Problem domain</a:t>
            </a:r>
          </a:p>
          <a:p>
            <a:r>
              <a:rPr lang="en-US" dirty="0"/>
              <a:t>Applications</a:t>
            </a:r>
          </a:p>
          <a:p>
            <a:pPr lvl="1"/>
            <a:r>
              <a:rPr lang="en-US" dirty="0"/>
              <a:t>Relation extraction</a:t>
            </a:r>
          </a:p>
          <a:p>
            <a:pPr lvl="1"/>
            <a:r>
              <a:rPr lang="en-US" dirty="0"/>
              <a:t>Adversary detection</a:t>
            </a:r>
          </a:p>
          <a:p>
            <a:pPr lvl="1"/>
            <a:r>
              <a:rPr lang="en-US" dirty="0"/>
              <a:t>Brain tumor classification</a:t>
            </a:r>
          </a:p>
          <a:p>
            <a:pPr lvl="1"/>
            <a:r>
              <a:rPr lang="en-US" dirty="0"/>
              <a:t>Breast cancer detection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29C1E-4FA6-4100-856C-BDECB0FD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340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84F5-9061-4121-9647-7F6AB4DA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E0BC-E2B3-4082-9823-C7D199B1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Early work [1,2]</a:t>
            </a:r>
          </a:p>
          <a:p>
            <a:pPr lvl="1"/>
            <a:r>
              <a:rPr lang="en-US" dirty="0"/>
              <a:t>Foundational work [3,4]</a:t>
            </a:r>
          </a:p>
          <a:p>
            <a:pPr lvl="1"/>
            <a:r>
              <a:rPr lang="en-US" dirty="0"/>
              <a:t>Video capsules [5]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29C1E-4FA6-4100-856C-BDECB0FD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916D7-C96F-476D-9DC7-A63A60BA5BCD}"/>
              </a:ext>
            </a:extLst>
          </p:cNvPr>
          <p:cNvSpPr/>
          <p:nvPr/>
        </p:nvSpPr>
        <p:spPr>
          <a:xfrm>
            <a:off x="271072" y="3798927"/>
            <a:ext cx="1164985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spcBef>
                <a:spcPts val="60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222222"/>
                </a:solidFill>
              </a:rPr>
              <a:t>Hinton, Geoffrey E., Alex </a:t>
            </a:r>
            <a:r>
              <a:rPr lang="en-US" sz="1600" dirty="0" err="1">
                <a:solidFill>
                  <a:srgbClr val="222222"/>
                </a:solidFill>
              </a:rPr>
              <a:t>Krizhevsky</a:t>
            </a:r>
            <a:r>
              <a:rPr lang="en-US" sz="1600" dirty="0">
                <a:solidFill>
                  <a:srgbClr val="222222"/>
                </a:solidFill>
              </a:rPr>
              <a:t>, and </a:t>
            </a:r>
            <a:r>
              <a:rPr lang="en-US" sz="1600" dirty="0" err="1">
                <a:solidFill>
                  <a:srgbClr val="222222"/>
                </a:solidFill>
              </a:rPr>
              <a:t>Sida</a:t>
            </a:r>
            <a:r>
              <a:rPr lang="en-US" sz="1600" dirty="0">
                <a:solidFill>
                  <a:srgbClr val="222222"/>
                </a:solidFill>
              </a:rPr>
              <a:t> D. Wang. "Transforming auto-encoders." </a:t>
            </a:r>
            <a:r>
              <a:rPr lang="en-US" sz="1600" i="1" dirty="0">
                <a:solidFill>
                  <a:srgbClr val="222222"/>
                </a:solidFill>
              </a:rPr>
              <a:t>International Conference on Artificial Neural Networks</a:t>
            </a:r>
            <a:r>
              <a:rPr lang="en-US" sz="1600" dirty="0">
                <a:solidFill>
                  <a:srgbClr val="222222"/>
                </a:solidFill>
              </a:rPr>
              <a:t>. 2011.</a:t>
            </a:r>
            <a:endParaRPr lang="en-US" sz="1600" dirty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ts val="60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222222"/>
                </a:solidFill>
              </a:rPr>
              <a:t>Kulkarni, </a:t>
            </a:r>
            <a:r>
              <a:rPr lang="en-US" sz="1600" dirty="0" err="1">
                <a:solidFill>
                  <a:srgbClr val="222222"/>
                </a:solidFill>
              </a:rPr>
              <a:t>Tejas</a:t>
            </a:r>
            <a:r>
              <a:rPr lang="en-US" sz="1600" dirty="0">
                <a:solidFill>
                  <a:srgbClr val="222222"/>
                </a:solidFill>
              </a:rPr>
              <a:t> D., William F. Whitney, </a:t>
            </a:r>
            <a:r>
              <a:rPr lang="en-US" sz="1600" dirty="0" err="1">
                <a:solidFill>
                  <a:srgbClr val="222222"/>
                </a:solidFill>
              </a:rPr>
              <a:t>Pushmeet</a:t>
            </a:r>
            <a:r>
              <a:rPr lang="en-US" sz="1600" dirty="0">
                <a:solidFill>
                  <a:srgbClr val="222222"/>
                </a:solidFill>
              </a:rPr>
              <a:t> Kohli, and Josh Tenenbaum. "Deep convolutional inverse graphics network." In </a:t>
            </a:r>
            <a:r>
              <a:rPr lang="en-US" sz="1600" i="1" dirty="0">
                <a:solidFill>
                  <a:srgbClr val="222222"/>
                </a:solidFill>
              </a:rPr>
              <a:t>Advances in neural information processing systems</a:t>
            </a:r>
            <a:r>
              <a:rPr lang="en-US" sz="1600" dirty="0">
                <a:solidFill>
                  <a:srgbClr val="222222"/>
                </a:solidFill>
              </a:rPr>
              <a:t>,. 2015.</a:t>
            </a:r>
            <a:endParaRPr lang="en-US" sz="1600" dirty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ts val="600"/>
              </a:spcBef>
              <a:buFont typeface="+mj-lt"/>
              <a:buAutoNum type="arabicPeriod"/>
            </a:pPr>
            <a:r>
              <a:rPr lang="en-US" sz="1600" dirty="0" err="1">
                <a:solidFill>
                  <a:srgbClr val="222222"/>
                </a:solidFill>
              </a:rPr>
              <a:t>Sabour</a:t>
            </a:r>
            <a:r>
              <a:rPr lang="en-US" sz="1600" dirty="0">
                <a:solidFill>
                  <a:srgbClr val="222222"/>
                </a:solidFill>
              </a:rPr>
              <a:t>, Sara, Nicholas </a:t>
            </a:r>
            <a:r>
              <a:rPr lang="en-US" sz="1600" dirty="0" err="1">
                <a:solidFill>
                  <a:srgbClr val="222222"/>
                </a:solidFill>
              </a:rPr>
              <a:t>Frosst</a:t>
            </a:r>
            <a:r>
              <a:rPr lang="en-US" sz="1600" dirty="0">
                <a:solidFill>
                  <a:srgbClr val="222222"/>
                </a:solidFill>
              </a:rPr>
              <a:t>, and Geoffrey E. Hinton. "Dynamic routing between capsules." </a:t>
            </a:r>
            <a:r>
              <a:rPr lang="en-US" sz="1600" i="1" dirty="0">
                <a:solidFill>
                  <a:srgbClr val="222222"/>
                </a:solidFill>
              </a:rPr>
              <a:t>Advances in neural information processing systems</a:t>
            </a:r>
            <a:r>
              <a:rPr lang="en-US" sz="1600" dirty="0">
                <a:solidFill>
                  <a:srgbClr val="222222"/>
                </a:solidFill>
              </a:rPr>
              <a:t>. 2017.</a:t>
            </a:r>
            <a:endParaRPr lang="en-US" sz="1600" dirty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ts val="60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222222"/>
                </a:solidFill>
              </a:rPr>
              <a:t>Hinton, Geoffrey E., Sara </a:t>
            </a:r>
            <a:r>
              <a:rPr lang="en-US" sz="1600" dirty="0" err="1">
                <a:solidFill>
                  <a:srgbClr val="222222"/>
                </a:solidFill>
              </a:rPr>
              <a:t>Sabour</a:t>
            </a:r>
            <a:r>
              <a:rPr lang="en-US" sz="1600" dirty="0">
                <a:solidFill>
                  <a:srgbClr val="222222"/>
                </a:solidFill>
              </a:rPr>
              <a:t>, and Nicholas </a:t>
            </a:r>
            <a:r>
              <a:rPr lang="en-US" sz="1600" dirty="0" err="1">
                <a:solidFill>
                  <a:srgbClr val="222222"/>
                </a:solidFill>
              </a:rPr>
              <a:t>Frosst</a:t>
            </a:r>
            <a:r>
              <a:rPr lang="en-US" sz="1600" dirty="0">
                <a:solidFill>
                  <a:srgbClr val="222222"/>
                </a:solidFill>
              </a:rPr>
              <a:t>. "Matrix capsules with EM routing." </a:t>
            </a:r>
            <a:r>
              <a:rPr lang="en-US" sz="1600" i="1" dirty="0">
                <a:solidFill>
                  <a:srgbClr val="222222"/>
                </a:solidFill>
              </a:rPr>
              <a:t>International Conference on Learning Representations.</a:t>
            </a:r>
            <a:r>
              <a:rPr lang="en-US" sz="1600" dirty="0">
                <a:solidFill>
                  <a:srgbClr val="222222"/>
                </a:solidFill>
              </a:rPr>
              <a:t> 2018.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222222"/>
                </a:solidFill>
              </a:rPr>
              <a:t>Duarte, Kevin, Yogesh Rawat, and Mubarak Shah. "</a:t>
            </a:r>
            <a:r>
              <a:rPr lang="en-US" sz="1600" dirty="0" err="1">
                <a:solidFill>
                  <a:srgbClr val="222222"/>
                </a:solidFill>
              </a:rPr>
              <a:t>Videocapsulenet</a:t>
            </a:r>
            <a:r>
              <a:rPr lang="en-US" sz="1600" dirty="0">
                <a:solidFill>
                  <a:srgbClr val="222222"/>
                </a:solidFill>
              </a:rPr>
              <a:t>: A simplified network for action detection." </a:t>
            </a:r>
            <a:r>
              <a:rPr lang="en-US" sz="1600" i="1" dirty="0">
                <a:solidFill>
                  <a:srgbClr val="222222"/>
                </a:solidFill>
              </a:rPr>
              <a:t>Advances in Neural Information Processing Systems</a:t>
            </a:r>
            <a:r>
              <a:rPr lang="en-US" sz="1600" dirty="0">
                <a:solidFill>
                  <a:srgbClr val="222222"/>
                </a:solidFill>
              </a:rPr>
              <a:t>. 2018.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98456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6A1ECB-14CD-4A2D-BC27-4254D381A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688" y="1825625"/>
            <a:ext cx="6005112" cy="41319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pPr lvl="1"/>
            <a:r>
              <a:rPr lang="en-US" dirty="0"/>
              <a:t>Auto-encoders [1]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43C145-EABB-4F61-BE5C-7960DB061B42}"/>
              </a:ext>
            </a:extLst>
          </p:cNvPr>
          <p:cNvSpPr/>
          <p:nvPr/>
        </p:nvSpPr>
        <p:spPr>
          <a:xfrm>
            <a:off x="487179" y="6158001"/>
            <a:ext cx="115456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</a:rPr>
              <a:t>[1] Hinton, Geoffrey E., Alex </a:t>
            </a:r>
            <a:r>
              <a:rPr lang="en-US" sz="1400" dirty="0" err="1">
                <a:solidFill>
                  <a:srgbClr val="222222"/>
                </a:solidFill>
              </a:rPr>
              <a:t>Krizhevsky</a:t>
            </a:r>
            <a:r>
              <a:rPr lang="en-US" sz="1400" dirty="0">
                <a:solidFill>
                  <a:srgbClr val="222222"/>
                </a:solidFill>
              </a:rPr>
              <a:t>, and </a:t>
            </a:r>
            <a:r>
              <a:rPr lang="en-US" sz="1400" dirty="0" err="1">
                <a:solidFill>
                  <a:srgbClr val="222222"/>
                </a:solidFill>
              </a:rPr>
              <a:t>Sida</a:t>
            </a:r>
            <a:r>
              <a:rPr lang="en-US" sz="1400" dirty="0">
                <a:solidFill>
                  <a:srgbClr val="222222"/>
                </a:solidFill>
              </a:rPr>
              <a:t> D. Wang. "Transforming auto-encoders.“</a:t>
            </a:r>
          </a:p>
          <a:p>
            <a:r>
              <a:rPr lang="en-US" sz="1400" i="1" dirty="0">
                <a:solidFill>
                  <a:srgbClr val="222222"/>
                </a:solidFill>
              </a:rPr>
              <a:t>International Conference on Artificial Neural Networks</a:t>
            </a:r>
            <a:r>
              <a:rPr lang="en-US" sz="1400" dirty="0">
                <a:solidFill>
                  <a:srgbClr val="222222"/>
                </a:solidFill>
              </a:rPr>
              <a:t>. Springer, Berlin, Heidelberg, 2011.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3A4B7-6FA4-4489-A976-1820A101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558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6A1ECB-14CD-4A2D-BC27-4254D381A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688" y="1825625"/>
            <a:ext cx="6005112" cy="4131944"/>
          </a:xfrm>
          <a:prstGeom prst="rect">
            <a:avLst/>
          </a:prstGeom>
        </p:spPr>
      </p:pic>
      <p:sp>
        <p:nvSpPr>
          <p:cNvPr id="7" name="Trapezoid 6">
            <a:extLst>
              <a:ext uri="{FF2B5EF4-FFF2-40B4-BE49-F238E27FC236}">
                <a16:creationId xmlns:a16="http://schemas.microsoft.com/office/drawing/2014/main" id="{B086CDB7-76DE-4F5C-A0D6-56D535EFBD38}"/>
              </a:ext>
            </a:extLst>
          </p:cNvPr>
          <p:cNvSpPr/>
          <p:nvPr/>
        </p:nvSpPr>
        <p:spPr>
          <a:xfrm>
            <a:off x="4901785" y="1431560"/>
            <a:ext cx="6858000" cy="3290341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pPr lvl="1"/>
            <a:r>
              <a:rPr lang="en-US" dirty="0"/>
              <a:t>Auto-encoders [1]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43C145-EABB-4F61-BE5C-7960DB061B42}"/>
              </a:ext>
            </a:extLst>
          </p:cNvPr>
          <p:cNvSpPr/>
          <p:nvPr/>
        </p:nvSpPr>
        <p:spPr>
          <a:xfrm>
            <a:off x="487179" y="6158001"/>
            <a:ext cx="115456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</a:rPr>
              <a:t>[1] Hinton, Geoffrey E., Alex </a:t>
            </a:r>
            <a:r>
              <a:rPr lang="en-US" sz="1400" dirty="0" err="1">
                <a:solidFill>
                  <a:srgbClr val="222222"/>
                </a:solidFill>
              </a:rPr>
              <a:t>Krizhevsky</a:t>
            </a:r>
            <a:r>
              <a:rPr lang="en-US" sz="1400" dirty="0">
                <a:solidFill>
                  <a:srgbClr val="222222"/>
                </a:solidFill>
              </a:rPr>
              <a:t>, and </a:t>
            </a:r>
            <a:r>
              <a:rPr lang="en-US" sz="1400" dirty="0" err="1">
                <a:solidFill>
                  <a:srgbClr val="222222"/>
                </a:solidFill>
              </a:rPr>
              <a:t>Sida</a:t>
            </a:r>
            <a:r>
              <a:rPr lang="en-US" sz="1400" dirty="0">
                <a:solidFill>
                  <a:srgbClr val="222222"/>
                </a:solidFill>
              </a:rPr>
              <a:t> D. Wang. "Transforming auto-encoders.“</a:t>
            </a:r>
          </a:p>
          <a:p>
            <a:r>
              <a:rPr lang="en-US" sz="1400" i="1" dirty="0">
                <a:solidFill>
                  <a:srgbClr val="222222"/>
                </a:solidFill>
              </a:rPr>
              <a:t>International Conference on Artificial Neural Networks</a:t>
            </a:r>
            <a:r>
              <a:rPr lang="en-US" sz="1400" dirty="0">
                <a:solidFill>
                  <a:srgbClr val="222222"/>
                </a:solidFill>
              </a:rPr>
              <a:t>. Springer, Berlin, Heidelberg, 2011.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3A4B7-6FA4-4489-A976-1820A101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73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6A1ECB-14CD-4A2D-BC27-4254D381A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688" y="1825625"/>
            <a:ext cx="6005112" cy="4131944"/>
          </a:xfrm>
          <a:prstGeom prst="rect">
            <a:avLst/>
          </a:prstGeom>
        </p:spPr>
      </p:pic>
      <p:sp>
        <p:nvSpPr>
          <p:cNvPr id="7" name="Trapezoid 6">
            <a:extLst>
              <a:ext uri="{FF2B5EF4-FFF2-40B4-BE49-F238E27FC236}">
                <a16:creationId xmlns:a16="http://schemas.microsoft.com/office/drawing/2014/main" id="{B086CDB7-76DE-4F5C-A0D6-56D535EFBD38}"/>
              </a:ext>
            </a:extLst>
          </p:cNvPr>
          <p:cNvSpPr/>
          <p:nvPr/>
        </p:nvSpPr>
        <p:spPr>
          <a:xfrm>
            <a:off x="4901785" y="1431560"/>
            <a:ext cx="6858000" cy="2758191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pPr lvl="1"/>
            <a:r>
              <a:rPr lang="en-US" dirty="0"/>
              <a:t>Auto-encoders [1]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43C145-EABB-4F61-BE5C-7960DB061B42}"/>
              </a:ext>
            </a:extLst>
          </p:cNvPr>
          <p:cNvSpPr/>
          <p:nvPr/>
        </p:nvSpPr>
        <p:spPr>
          <a:xfrm>
            <a:off x="487179" y="6158001"/>
            <a:ext cx="115456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</a:rPr>
              <a:t>[1] Hinton, Geoffrey E., Alex </a:t>
            </a:r>
            <a:r>
              <a:rPr lang="en-US" sz="1400" dirty="0" err="1">
                <a:solidFill>
                  <a:srgbClr val="222222"/>
                </a:solidFill>
              </a:rPr>
              <a:t>Krizhevsky</a:t>
            </a:r>
            <a:r>
              <a:rPr lang="en-US" sz="1400" dirty="0">
                <a:solidFill>
                  <a:srgbClr val="222222"/>
                </a:solidFill>
              </a:rPr>
              <a:t>, and </a:t>
            </a:r>
            <a:r>
              <a:rPr lang="en-US" sz="1400" dirty="0" err="1">
                <a:solidFill>
                  <a:srgbClr val="222222"/>
                </a:solidFill>
              </a:rPr>
              <a:t>Sida</a:t>
            </a:r>
            <a:r>
              <a:rPr lang="en-US" sz="1400" dirty="0">
                <a:solidFill>
                  <a:srgbClr val="222222"/>
                </a:solidFill>
              </a:rPr>
              <a:t> D. Wang. "Transforming auto-encoders.“</a:t>
            </a:r>
          </a:p>
          <a:p>
            <a:r>
              <a:rPr lang="en-US" sz="1400" i="1" dirty="0">
                <a:solidFill>
                  <a:srgbClr val="222222"/>
                </a:solidFill>
              </a:rPr>
              <a:t>International Conference on Artificial Neural Networks</a:t>
            </a:r>
            <a:r>
              <a:rPr lang="en-US" sz="1400" dirty="0">
                <a:solidFill>
                  <a:srgbClr val="222222"/>
                </a:solidFill>
              </a:rPr>
              <a:t>. Springer, Berlin, Heidelberg, 2011.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3A4B7-6FA4-4489-A976-1820A101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525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6A1ECB-14CD-4A2D-BC27-4254D381A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688" y="1825625"/>
            <a:ext cx="6005112" cy="4131944"/>
          </a:xfrm>
          <a:prstGeom prst="rect">
            <a:avLst/>
          </a:prstGeom>
        </p:spPr>
      </p:pic>
      <p:sp>
        <p:nvSpPr>
          <p:cNvPr id="7" name="Trapezoid 6">
            <a:extLst>
              <a:ext uri="{FF2B5EF4-FFF2-40B4-BE49-F238E27FC236}">
                <a16:creationId xmlns:a16="http://schemas.microsoft.com/office/drawing/2014/main" id="{B086CDB7-76DE-4F5C-A0D6-56D535EFBD38}"/>
              </a:ext>
            </a:extLst>
          </p:cNvPr>
          <p:cNvSpPr/>
          <p:nvPr/>
        </p:nvSpPr>
        <p:spPr>
          <a:xfrm>
            <a:off x="4901785" y="2510852"/>
            <a:ext cx="6858000" cy="1678899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pPr lvl="1"/>
            <a:r>
              <a:rPr lang="en-US" dirty="0"/>
              <a:t>Auto-encoders [1]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43C145-EABB-4F61-BE5C-7960DB061B42}"/>
              </a:ext>
            </a:extLst>
          </p:cNvPr>
          <p:cNvSpPr/>
          <p:nvPr/>
        </p:nvSpPr>
        <p:spPr>
          <a:xfrm>
            <a:off x="487179" y="6158001"/>
            <a:ext cx="115456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</a:rPr>
              <a:t>[1] Hinton, Geoffrey E., Alex </a:t>
            </a:r>
            <a:r>
              <a:rPr lang="en-US" sz="1400" dirty="0" err="1">
                <a:solidFill>
                  <a:srgbClr val="222222"/>
                </a:solidFill>
              </a:rPr>
              <a:t>Krizhevsky</a:t>
            </a:r>
            <a:r>
              <a:rPr lang="en-US" sz="1400" dirty="0">
                <a:solidFill>
                  <a:srgbClr val="222222"/>
                </a:solidFill>
              </a:rPr>
              <a:t>, and </a:t>
            </a:r>
            <a:r>
              <a:rPr lang="en-US" sz="1400" dirty="0" err="1">
                <a:solidFill>
                  <a:srgbClr val="222222"/>
                </a:solidFill>
              </a:rPr>
              <a:t>Sida</a:t>
            </a:r>
            <a:r>
              <a:rPr lang="en-US" sz="1400" dirty="0">
                <a:solidFill>
                  <a:srgbClr val="222222"/>
                </a:solidFill>
              </a:rPr>
              <a:t> D. Wang. "Transforming auto-encoders.“</a:t>
            </a:r>
          </a:p>
          <a:p>
            <a:r>
              <a:rPr lang="en-US" sz="1400" i="1" dirty="0">
                <a:solidFill>
                  <a:srgbClr val="222222"/>
                </a:solidFill>
              </a:rPr>
              <a:t>International Conference on Artificial Neural Networks</a:t>
            </a:r>
            <a:r>
              <a:rPr lang="en-US" sz="1400" dirty="0">
                <a:solidFill>
                  <a:srgbClr val="222222"/>
                </a:solidFill>
              </a:rPr>
              <a:t>. Springer, Berlin, Heidelberg, 2011.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3A4B7-6FA4-4489-A976-1820A101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15</a:t>
            </a:fld>
            <a:endParaRPr lang="en-US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A9F9D2B9-E0CD-46B9-B515-9A756B1E4A15}"/>
              </a:ext>
            </a:extLst>
          </p:cNvPr>
          <p:cNvSpPr/>
          <p:nvPr/>
        </p:nvSpPr>
        <p:spPr>
          <a:xfrm>
            <a:off x="6838016" y="1477442"/>
            <a:ext cx="2193559" cy="1381594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04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6A1ECB-14CD-4A2D-BC27-4254D381A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688" y="1825625"/>
            <a:ext cx="6005112" cy="4131944"/>
          </a:xfrm>
          <a:prstGeom prst="rect">
            <a:avLst/>
          </a:prstGeom>
        </p:spPr>
      </p:pic>
      <p:sp>
        <p:nvSpPr>
          <p:cNvPr id="7" name="Trapezoid 6">
            <a:extLst>
              <a:ext uri="{FF2B5EF4-FFF2-40B4-BE49-F238E27FC236}">
                <a16:creationId xmlns:a16="http://schemas.microsoft.com/office/drawing/2014/main" id="{B086CDB7-76DE-4F5C-A0D6-56D535EFBD38}"/>
              </a:ext>
            </a:extLst>
          </p:cNvPr>
          <p:cNvSpPr/>
          <p:nvPr/>
        </p:nvSpPr>
        <p:spPr>
          <a:xfrm>
            <a:off x="4901785" y="2495862"/>
            <a:ext cx="6858000" cy="1086787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pPr lvl="1"/>
            <a:r>
              <a:rPr lang="en-US" dirty="0"/>
              <a:t>Auto-encoders [1]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43C145-EABB-4F61-BE5C-7960DB061B42}"/>
              </a:ext>
            </a:extLst>
          </p:cNvPr>
          <p:cNvSpPr/>
          <p:nvPr/>
        </p:nvSpPr>
        <p:spPr>
          <a:xfrm>
            <a:off x="487179" y="6158001"/>
            <a:ext cx="115456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</a:rPr>
              <a:t>[1] Hinton, Geoffrey E., Alex </a:t>
            </a:r>
            <a:r>
              <a:rPr lang="en-US" sz="1400" dirty="0" err="1">
                <a:solidFill>
                  <a:srgbClr val="222222"/>
                </a:solidFill>
              </a:rPr>
              <a:t>Krizhevsky</a:t>
            </a:r>
            <a:r>
              <a:rPr lang="en-US" sz="1400" dirty="0">
                <a:solidFill>
                  <a:srgbClr val="222222"/>
                </a:solidFill>
              </a:rPr>
              <a:t>, and </a:t>
            </a:r>
            <a:r>
              <a:rPr lang="en-US" sz="1400" dirty="0" err="1">
                <a:solidFill>
                  <a:srgbClr val="222222"/>
                </a:solidFill>
              </a:rPr>
              <a:t>Sida</a:t>
            </a:r>
            <a:r>
              <a:rPr lang="en-US" sz="1400" dirty="0">
                <a:solidFill>
                  <a:srgbClr val="222222"/>
                </a:solidFill>
              </a:rPr>
              <a:t> D. Wang. "Transforming auto-encoders.“</a:t>
            </a:r>
          </a:p>
          <a:p>
            <a:r>
              <a:rPr lang="en-US" sz="1400" i="1" dirty="0">
                <a:solidFill>
                  <a:srgbClr val="222222"/>
                </a:solidFill>
              </a:rPr>
              <a:t>International Conference on Artificial Neural Networks</a:t>
            </a:r>
            <a:r>
              <a:rPr lang="en-US" sz="1400" dirty="0">
                <a:solidFill>
                  <a:srgbClr val="222222"/>
                </a:solidFill>
              </a:rPr>
              <a:t>. Springer, Berlin, Heidelberg, 2011.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3A4B7-6FA4-4489-A976-1820A101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16</a:t>
            </a:fld>
            <a:endParaRPr lang="en-US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A9F9D2B9-E0CD-46B9-B515-9A756B1E4A15}"/>
              </a:ext>
            </a:extLst>
          </p:cNvPr>
          <p:cNvSpPr/>
          <p:nvPr/>
        </p:nvSpPr>
        <p:spPr>
          <a:xfrm>
            <a:off x="6838016" y="1477442"/>
            <a:ext cx="2193559" cy="1381594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916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6A1ECB-14CD-4A2D-BC27-4254D381A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688" y="1825625"/>
            <a:ext cx="6005112" cy="4131944"/>
          </a:xfrm>
          <a:prstGeom prst="rect">
            <a:avLst/>
          </a:prstGeom>
        </p:spPr>
      </p:pic>
      <p:sp>
        <p:nvSpPr>
          <p:cNvPr id="7" name="Trapezoid 6">
            <a:extLst>
              <a:ext uri="{FF2B5EF4-FFF2-40B4-BE49-F238E27FC236}">
                <a16:creationId xmlns:a16="http://schemas.microsoft.com/office/drawing/2014/main" id="{B086CDB7-76DE-4F5C-A0D6-56D535EFBD38}"/>
              </a:ext>
            </a:extLst>
          </p:cNvPr>
          <p:cNvSpPr/>
          <p:nvPr/>
        </p:nvSpPr>
        <p:spPr>
          <a:xfrm>
            <a:off x="4922244" y="2525010"/>
            <a:ext cx="6858000" cy="203045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pPr lvl="1"/>
            <a:r>
              <a:rPr lang="en-US" dirty="0"/>
              <a:t>Auto-encoders [1]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43C145-EABB-4F61-BE5C-7960DB061B42}"/>
              </a:ext>
            </a:extLst>
          </p:cNvPr>
          <p:cNvSpPr/>
          <p:nvPr/>
        </p:nvSpPr>
        <p:spPr>
          <a:xfrm>
            <a:off x="487179" y="6158001"/>
            <a:ext cx="115456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</a:rPr>
              <a:t>[1] Hinton, Geoffrey E., Alex </a:t>
            </a:r>
            <a:r>
              <a:rPr lang="en-US" sz="1400" dirty="0" err="1">
                <a:solidFill>
                  <a:srgbClr val="222222"/>
                </a:solidFill>
              </a:rPr>
              <a:t>Krizhevsky</a:t>
            </a:r>
            <a:r>
              <a:rPr lang="en-US" sz="1400" dirty="0">
                <a:solidFill>
                  <a:srgbClr val="222222"/>
                </a:solidFill>
              </a:rPr>
              <a:t>, and </a:t>
            </a:r>
            <a:r>
              <a:rPr lang="en-US" sz="1400" dirty="0" err="1">
                <a:solidFill>
                  <a:srgbClr val="222222"/>
                </a:solidFill>
              </a:rPr>
              <a:t>Sida</a:t>
            </a:r>
            <a:r>
              <a:rPr lang="en-US" sz="1400" dirty="0">
                <a:solidFill>
                  <a:srgbClr val="222222"/>
                </a:solidFill>
              </a:rPr>
              <a:t> D. Wang. "Transforming auto-encoders.“</a:t>
            </a:r>
          </a:p>
          <a:p>
            <a:r>
              <a:rPr lang="en-US" sz="1400" i="1" dirty="0">
                <a:solidFill>
                  <a:srgbClr val="222222"/>
                </a:solidFill>
              </a:rPr>
              <a:t>International Conference on Artificial Neural Networks</a:t>
            </a:r>
            <a:r>
              <a:rPr lang="en-US" sz="1400" dirty="0">
                <a:solidFill>
                  <a:srgbClr val="222222"/>
                </a:solidFill>
              </a:rPr>
              <a:t>. Springer, Berlin, Heidelberg, 2011.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3A4B7-6FA4-4489-A976-1820A101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17</a:t>
            </a:fld>
            <a:endParaRPr lang="en-US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A9F9D2B9-E0CD-46B9-B515-9A756B1E4A15}"/>
              </a:ext>
            </a:extLst>
          </p:cNvPr>
          <p:cNvSpPr/>
          <p:nvPr/>
        </p:nvSpPr>
        <p:spPr>
          <a:xfrm>
            <a:off x="6838016" y="1402492"/>
            <a:ext cx="2193559" cy="1381594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1024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6A1ECB-14CD-4A2D-BC27-4254D381A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688" y="1825625"/>
            <a:ext cx="6005112" cy="41319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pPr lvl="1"/>
            <a:r>
              <a:rPr lang="en-US" dirty="0"/>
              <a:t>Auto-encoders [1]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43C145-EABB-4F61-BE5C-7960DB061B42}"/>
              </a:ext>
            </a:extLst>
          </p:cNvPr>
          <p:cNvSpPr/>
          <p:nvPr/>
        </p:nvSpPr>
        <p:spPr>
          <a:xfrm>
            <a:off x="487179" y="6158001"/>
            <a:ext cx="115456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</a:rPr>
              <a:t>[1] Hinton, Geoffrey E., Alex </a:t>
            </a:r>
            <a:r>
              <a:rPr lang="en-US" sz="1400" dirty="0" err="1">
                <a:solidFill>
                  <a:srgbClr val="222222"/>
                </a:solidFill>
              </a:rPr>
              <a:t>Krizhevsky</a:t>
            </a:r>
            <a:r>
              <a:rPr lang="en-US" sz="1400" dirty="0">
                <a:solidFill>
                  <a:srgbClr val="222222"/>
                </a:solidFill>
              </a:rPr>
              <a:t>, and </a:t>
            </a:r>
            <a:r>
              <a:rPr lang="en-US" sz="1400" dirty="0" err="1">
                <a:solidFill>
                  <a:srgbClr val="222222"/>
                </a:solidFill>
              </a:rPr>
              <a:t>Sida</a:t>
            </a:r>
            <a:r>
              <a:rPr lang="en-US" sz="1400" dirty="0">
                <a:solidFill>
                  <a:srgbClr val="222222"/>
                </a:solidFill>
              </a:rPr>
              <a:t> D. Wang. "Transforming auto-encoders.“</a:t>
            </a:r>
          </a:p>
          <a:p>
            <a:r>
              <a:rPr lang="en-US" sz="1400" i="1" dirty="0">
                <a:solidFill>
                  <a:srgbClr val="222222"/>
                </a:solidFill>
              </a:rPr>
              <a:t>International Conference on Artificial Neural Networks</a:t>
            </a:r>
            <a:r>
              <a:rPr lang="en-US" sz="1400" dirty="0">
                <a:solidFill>
                  <a:srgbClr val="222222"/>
                </a:solidFill>
              </a:rPr>
              <a:t>. Springer, Berlin, Heidelberg, 2011.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3A4B7-6FA4-4489-A976-1820A101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168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6A1ECB-14CD-4A2D-BC27-4254D381A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688" y="1825625"/>
            <a:ext cx="6005112" cy="41319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pPr lvl="1"/>
            <a:r>
              <a:rPr lang="en-US" dirty="0"/>
              <a:t>Auto-encoders [1]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43C145-EABB-4F61-BE5C-7960DB061B42}"/>
              </a:ext>
            </a:extLst>
          </p:cNvPr>
          <p:cNvSpPr/>
          <p:nvPr/>
        </p:nvSpPr>
        <p:spPr>
          <a:xfrm>
            <a:off x="487179" y="6158001"/>
            <a:ext cx="115456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</a:rPr>
              <a:t>[1] Hinton, Geoffrey E., Alex </a:t>
            </a:r>
            <a:r>
              <a:rPr lang="en-US" sz="1400" dirty="0" err="1">
                <a:solidFill>
                  <a:srgbClr val="222222"/>
                </a:solidFill>
              </a:rPr>
              <a:t>Krizhevsky</a:t>
            </a:r>
            <a:r>
              <a:rPr lang="en-US" sz="1400" dirty="0">
                <a:solidFill>
                  <a:srgbClr val="222222"/>
                </a:solidFill>
              </a:rPr>
              <a:t>, and </a:t>
            </a:r>
            <a:r>
              <a:rPr lang="en-US" sz="1400" dirty="0" err="1">
                <a:solidFill>
                  <a:srgbClr val="222222"/>
                </a:solidFill>
              </a:rPr>
              <a:t>Sida</a:t>
            </a:r>
            <a:r>
              <a:rPr lang="en-US" sz="1400" dirty="0">
                <a:solidFill>
                  <a:srgbClr val="222222"/>
                </a:solidFill>
              </a:rPr>
              <a:t> D. Wang. "Transforming auto-encoders.“</a:t>
            </a:r>
          </a:p>
          <a:p>
            <a:r>
              <a:rPr lang="en-US" sz="1400" i="1" dirty="0">
                <a:solidFill>
                  <a:srgbClr val="222222"/>
                </a:solidFill>
              </a:rPr>
              <a:t>International Conference on Artificial Neural Networks</a:t>
            </a:r>
            <a:r>
              <a:rPr lang="en-US" sz="1400" dirty="0">
                <a:solidFill>
                  <a:srgbClr val="222222"/>
                </a:solidFill>
              </a:rPr>
              <a:t>. Springer, Berlin, Heidelberg, 2011.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3A4B7-6FA4-4489-A976-1820A101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19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D5FD02-3D55-48D7-9E48-5212FB53F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828" y="2756817"/>
            <a:ext cx="3431233" cy="340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679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600EB39-E6F2-4021-9852-79E138F07E3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741405"/>
          <a:ext cx="10515600" cy="54355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D3002-0D6F-4FC1-ACC0-FB595628B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2</a:t>
            </a:fld>
            <a:endParaRPr lang="en-US"/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AC152871-CC76-41D5-9E8B-307EC16B15ED}"/>
              </a:ext>
            </a:extLst>
          </p:cNvPr>
          <p:cNvSpPr/>
          <p:nvPr/>
        </p:nvSpPr>
        <p:spPr>
          <a:xfrm>
            <a:off x="2349084" y="1584961"/>
            <a:ext cx="9416195" cy="4771390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3977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0658D7-E200-46AE-B330-70DF26F95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162" y="2345962"/>
            <a:ext cx="7747019" cy="35676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r>
              <a:rPr lang="en-US" dirty="0"/>
              <a:t>Convolutional inverse graphics [2]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29B7F2-2393-4CAC-B753-166A1A600B82}"/>
              </a:ext>
            </a:extLst>
          </p:cNvPr>
          <p:cNvSpPr/>
          <p:nvPr/>
        </p:nvSpPr>
        <p:spPr>
          <a:xfrm>
            <a:off x="304799" y="6231265"/>
            <a:ext cx="1040567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ts val="600"/>
              </a:spcBef>
            </a:pPr>
            <a:r>
              <a:rPr lang="en-US" sz="1400" dirty="0">
                <a:solidFill>
                  <a:srgbClr val="222222"/>
                </a:solidFill>
              </a:rPr>
              <a:t>[2] Kulkarni, </a:t>
            </a:r>
            <a:r>
              <a:rPr lang="en-US" sz="1400" dirty="0" err="1">
                <a:solidFill>
                  <a:srgbClr val="222222"/>
                </a:solidFill>
              </a:rPr>
              <a:t>Tejas</a:t>
            </a:r>
            <a:r>
              <a:rPr lang="en-US" sz="1400" dirty="0">
                <a:solidFill>
                  <a:srgbClr val="222222"/>
                </a:solidFill>
              </a:rPr>
              <a:t> D., William F. Whitney, </a:t>
            </a:r>
            <a:r>
              <a:rPr lang="en-US" sz="1400" dirty="0" err="1">
                <a:solidFill>
                  <a:srgbClr val="222222"/>
                </a:solidFill>
              </a:rPr>
              <a:t>Pushmeet</a:t>
            </a:r>
            <a:r>
              <a:rPr lang="en-US" sz="1400" dirty="0">
                <a:solidFill>
                  <a:srgbClr val="222222"/>
                </a:solidFill>
              </a:rPr>
              <a:t> Kohli, and Josh Tenenbaum. "Deep convolutional inverse graphics network." </a:t>
            </a:r>
          </a:p>
          <a:p>
            <a:pPr fontAlgn="base">
              <a:spcBef>
                <a:spcPts val="600"/>
              </a:spcBef>
            </a:pPr>
            <a:r>
              <a:rPr lang="en-US" sz="1400" dirty="0">
                <a:solidFill>
                  <a:srgbClr val="222222"/>
                </a:solidFill>
              </a:rPr>
              <a:t>In </a:t>
            </a:r>
            <a:r>
              <a:rPr lang="en-US" sz="1400" i="1" dirty="0">
                <a:solidFill>
                  <a:srgbClr val="222222"/>
                </a:solidFill>
              </a:rPr>
              <a:t>Advances in neural information processing systems</a:t>
            </a:r>
            <a:r>
              <a:rPr lang="en-US" sz="1400" dirty="0">
                <a:solidFill>
                  <a:srgbClr val="222222"/>
                </a:solidFill>
              </a:rPr>
              <a:t>,. 2015.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673320-AB11-4374-A368-70ED3C723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7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0658D7-E200-46AE-B330-70DF26F95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162" y="2345962"/>
            <a:ext cx="7747019" cy="35676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r>
              <a:rPr lang="en-US" dirty="0"/>
              <a:t>Convolutional inverse graphics [2]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29B7F2-2393-4CAC-B753-166A1A600B82}"/>
              </a:ext>
            </a:extLst>
          </p:cNvPr>
          <p:cNvSpPr/>
          <p:nvPr/>
        </p:nvSpPr>
        <p:spPr>
          <a:xfrm>
            <a:off x="304799" y="6231265"/>
            <a:ext cx="1040567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ts val="600"/>
              </a:spcBef>
            </a:pPr>
            <a:r>
              <a:rPr lang="en-US" sz="1400" dirty="0">
                <a:solidFill>
                  <a:srgbClr val="222222"/>
                </a:solidFill>
              </a:rPr>
              <a:t>[2] Kulkarni, </a:t>
            </a:r>
            <a:r>
              <a:rPr lang="en-US" sz="1400" dirty="0" err="1">
                <a:solidFill>
                  <a:srgbClr val="222222"/>
                </a:solidFill>
              </a:rPr>
              <a:t>Tejas</a:t>
            </a:r>
            <a:r>
              <a:rPr lang="en-US" sz="1400" dirty="0">
                <a:solidFill>
                  <a:srgbClr val="222222"/>
                </a:solidFill>
              </a:rPr>
              <a:t> D., William F. Whitney, </a:t>
            </a:r>
            <a:r>
              <a:rPr lang="en-US" sz="1400" dirty="0" err="1">
                <a:solidFill>
                  <a:srgbClr val="222222"/>
                </a:solidFill>
              </a:rPr>
              <a:t>Pushmeet</a:t>
            </a:r>
            <a:r>
              <a:rPr lang="en-US" sz="1400" dirty="0">
                <a:solidFill>
                  <a:srgbClr val="222222"/>
                </a:solidFill>
              </a:rPr>
              <a:t> Kohli, and Josh Tenenbaum. "Deep convolutional inverse graphics network." </a:t>
            </a:r>
          </a:p>
          <a:p>
            <a:pPr fontAlgn="base">
              <a:spcBef>
                <a:spcPts val="600"/>
              </a:spcBef>
            </a:pPr>
            <a:r>
              <a:rPr lang="en-US" sz="1400" dirty="0">
                <a:solidFill>
                  <a:srgbClr val="222222"/>
                </a:solidFill>
              </a:rPr>
              <a:t>In </a:t>
            </a:r>
            <a:r>
              <a:rPr lang="en-US" sz="1400" i="1" dirty="0">
                <a:solidFill>
                  <a:srgbClr val="222222"/>
                </a:solidFill>
              </a:rPr>
              <a:t>Advances in neural information processing systems</a:t>
            </a:r>
            <a:r>
              <a:rPr lang="en-US" sz="1400" dirty="0">
                <a:solidFill>
                  <a:srgbClr val="222222"/>
                </a:solidFill>
              </a:rPr>
              <a:t>,. 2015.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673320-AB11-4374-A368-70ED3C723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21</a:t>
            </a:fld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1680BF86-A332-4E8E-A93B-D10AE979EDCD}"/>
              </a:ext>
            </a:extLst>
          </p:cNvPr>
          <p:cNvSpPr/>
          <p:nvPr/>
        </p:nvSpPr>
        <p:spPr>
          <a:xfrm>
            <a:off x="7535059" y="2345962"/>
            <a:ext cx="4436122" cy="3567658"/>
          </a:xfrm>
          <a:prstGeom prst="trapezoid">
            <a:avLst>
              <a:gd name="adj" fmla="val 174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646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0658D7-E200-46AE-B330-70DF26F95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162" y="2345962"/>
            <a:ext cx="7747019" cy="35676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r>
              <a:rPr lang="en-US" dirty="0"/>
              <a:t>Convolutional inverse graphics [2]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29B7F2-2393-4CAC-B753-166A1A600B82}"/>
              </a:ext>
            </a:extLst>
          </p:cNvPr>
          <p:cNvSpPr/>
          <p:nvPr/>
        </p:nvSpPr>
        <p:spPr>
          <a:xfrm>
            <a:off x="304799" y="6231265"/>
            <a:ext cx="1040567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ts val="600"/>
              </a:spcBef>
            </a:pPr>
            <a:r>
              <a:rPr lang="en-US" sz="1400" dirty="0">
                <a:solidFill>
                  <a:srgbClr val="222222"/>
                </a:solidFill>
              </a:rPr>
              <a:t>[2] Kulkarni, </a:t>
            </a:r>
            <a:r>
              <a:rPr lang="en-US" sz="1400" dirty="0" err="1">
                <a:solidFill>
                  <a:srgbClr val="222222"/>
                </a:solidFill>
              </a:rPr>
              <a:t>Tejas</a:t>
            </a:r>
            <a:r>
              <a:rPr lang="en-US" sz="1400" dirty="0">
                <a:solidFill>
                  <a:srgbClr val="222222"/>
                </a:solidFill>
              </a:rPr>
              <a:t> D., William F. Whitney, </a:t>
            </a:r>
            <a:r>
              <a:rPr lang="en-US" sz="1400" dirty="0" err="1">
                <a:solidFill>
                  <a:srgbClr val="222222"/>
                </a:solidFill>
              </a:rPr>
              <a:t>Pushmeet</a:t>
            </a:r>
            <a:r>
              <a:rPr lang="en-US" sz="1400" dirty="0">
                <a:solidFill>
                  <a:srgbClr val="222222"/>
                </a:solidFill>
              </a:rPr>
              <a:t> Kohli, and Josh Tenenbaum. "Deep convolutional inverse graphics network." </a:t>
            </a:r>
          </a:p>
          <a:p>
            <a:pPr fontAlgn="base">
              <a:spcBef>
                <a:spcPts val="600"/>
              </a:spcBef>
            </a:pPr>
            <a:r>
              <a:rPr lang="en-US" sz="1400" dirty="0">
                <a:solidFill>
                  <a:srgbClr val="222222"/>
                </a:solidFill>
              </a:rPr>
              <a:t>In </a:t>
            </a:r>
            <a:r>
              <a:rPr lang="en-US" sz="1400" i="1" dirty="0">
                <a:solidFill>
                  <a:srgbClr val="222222"/>
                </a:solidFill>
              </a:rPr>
              <a:t>Advances in neural information processing systems</a:t>
            </a:r>
            <a:r>
              <a:rPr lang="en-US" sz="1400" dirty="0">
                <a:solidFill>
                  <a:srgbClr val="222222"/>
                </a:solidFill>
              </a:rPr>
              <a:t>,. 2015.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673320-AB11-4374-A368-70ED3C723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22</a:t>
            </a:fld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1680BF86-A332-4E8E-A93B-D10AE979EDCD}"/>
              </a:ext>
            </a:extLst>
          </p:cNvPr>
          <p:cNvSpPr/>
          <p:nvPr/>
        </p:nvSpPr>
        <p:spPr>
          <a:xfrm>
            <a:off x="8132164" y="2345962"/>
            <a:ext cx="3816532" cy="3567658"/>
          </a:xfrm>
          <a:prstGeom prst="trapezoid">
            <a:avLst>
              <a:gd name="adj" fmla="val 174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3465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0658D7-E200-46AE-B330-70DF26F95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162" y="2345962"/>
            <a:ext cx="7747019" cy="35676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r>
              <a:rPr lang="en-US" dirty="0"/>
              <a:t>Convolutional inverse graphics [2]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29B7F2-2393-4CAC-B753-166A1A600B82}"/>
              </a:ext>
            </a:extLst>
          </p:cNvPr>
          <p:cNvSpPr/>
          <p:nvPr/>
        </p:nvSpPr>
        <p:spPr>
          <a:xfrm>
            <a:off x="304799" y="6231265"/>
            <a:ext cx="1040567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ts val="600"/>
              </a:spcBef>
            </a:pPr>
            <a:r>
              <a:rPr lang="en-US" sz="1400" dirty="0">
                <a:solidFill>
                  <a:srgbClr val="222222"/>
                </a:solidFill>
              </a:rPr>
              <a:t>[2] Kulkarni, </a:t>
            </a:r>
            <a:r>
              <a:rPr lang="en-US" sz="1400" dirty="0" err="1">
                <a:solidFill>
                  <a:srgbClr val="222222"/>
                </a:solidFill>
              </a:rPr>
              <a:t>Tejas</a:t>
            </a:r>
            <a:r>
              <a:rPr lang="en-US" sz="1400" dirty="0">
                <a:solidFill>
                  <a:srgbClr val="222222"/>
                </a:solidFill>
              </a:rPr>
              <a:t> D., William F. Whitney, </a:t>
            </a:r>
            <a:r>
              <a:rPr lang="en-US" sz="1400" dirty="0" err="1">
                <a:solidFill>
                  <a:srgbClr val="222222"/>
                </a:solidFill>
              </a:rPr>
              <a:t>Pushmeet</a:t>
            </a:r>
            <a:r>
              <a:rPr lang="en-US" sz="1400" dirty="0">
                <a:solidFill>
                  <a:srgbClr val="222222"/>
                </a:solidFill>
              </a:rPr>
              <a:t> Kohli, and Josh Tenenbaum. "Deep convolutional inverse graphics network." </a:t>
            </a:r>
          </a:p>
          <a:p>
            <a:pPr fontAlgn="base">
              <a:spcBef>
                <a:spcPts val="600"/>
              </a:spcBef>
            </a:pPr>
            <a:r>
              <a:rPr lang="en-US" sz="1400" dirty="0">
                <a:solidFill>
                  <a:srgbClr val="222222"/>
                </a:solidFill>
              </a:rPr>
              <a:t>In </a:t>
            </a:r>
            <a:r>
              <a:rPr lang="en-US" sz="1400" i="1" dirty="0">
                <a:solidFill>
                  <a:srgbClr val="222222"/>
                </a:solidFill>
              </a:rPr>
              <a:t>Advances in neural information processing systems</a:t>
            </a:r>
            <a:r>
              <a:rPr lang="en-US" sz="1400" dirty="0">
                <a:solidFill>
                  <a:srgbClr val="222222"/>
                </a:solidFill>
              </a:rPr>
              <a:t>,. 2015.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673320-AB11-4374-A368-70ED3C723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845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0658D7-E200-46AE-B330-70DF26F95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162" y="2345962"/>
            <a:ext cx="7747019" cy="35676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r>
              <a:rPr lang="en-US" dirty="0"/>
              <a:t>Convolutional inverse graphics [2]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29B7F2-2393-4CAC-B753-166A1A600B82}"/>
              </a:ext>
            </a:extLst>
          </p:cNvPr>
          <p:cNvSpPr/>
          <p:nvPr/>
        </p:nvSpPr>
        <p:spPr>
          <a:xfrm>
            <a:off x="304799" y="6231265"/>
            <a:ext cx="1040567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ts val="600"/>
              </a:spcBef>
            </a:pPr>
            <a:r>
              <a:rPr lang="en-US" sz="1400" dirty="0">
                <a:solidFill>
                  <a:srgbClr val="222222"/>
                </a:solidFill>
              </a:rPr>
              <a:t>[2] Kulkarni, </a:t>
            </a:r>
            <a:r>
              <a:rPr lang="en-US" sz="1400" dirty="0" err="1">
                <a:solidFill>
                  <a:srgbClr val="222222"/>
                </a:solidFill>
              </a:rPr>
              <a:t>Tejas</a:t>
            </a:r>
            <a:r>
              <a:rPr lang="en-US" sz="1400" dirty="0">
                <a:solidFill>
                  <a:srgbClr val="222222"/>
                </a:solidFill>
              </a:rPr>
              <a:t> D., William F. Whitney, </a:t>
            </a:r>
            <a:r>
              <a:rPr lang="en-US" sz="1400" dirty="0" err="1">
                <a:solidFill>
                  <a:srgbClr val="222222"/>
                </a:solidFill>
              </a:rPr>
              <a:t>Pushmeet</a:t>
            </a:r>
            <a:r>
              <a:rPr lang="en-US" sz="1400" dirty="0">
                <a:solidFill>
                  <a:srgbClr val="222222"/>
                </a:solidFill>
              </a:rPr>
              <a:t> Kohli, and Josh Tenenbaum. "Deep convolutional inverse graphics network." </a:t>
            </a:r>
          </a:p>
          <a:p>
            <a:pPr fontAlgn="base">
              <a:spcBef>
                <a:spcPts val="600"/>
              </a:spcBef>
            </a:pPr>
            <a:r>
              <a:rPr lang="en-US" sz="1400" dirty="0">
                <a:solidFill>
                  <a:srgbClr val="222222"/>
                </a:solidFill>
              </a:rPr>
              <a:t>In </a:t>
            </a:r>
            <a:r>
              <a:rPr lang="en-US" sz="1400" i="1" dirty="0">
                <a:solidFill>
                  <a:srgbClr val="222222"/>
                </a:solidFill>
              </a:rPr>
              <a:t>Advances in neural information processing systems</a:t>
            </a:r>
            <a:r>
              <a:rPr lang="en-US" sz="1400" dirty="0">
                <a:solidFill>
                  <a:srgbClr val="222222"/>
                </a:solidFill>
              </a:rPr>
              <a:t>,. 2015.</a:t>
            </a:r>
            <a:endParaRPr lang="en-US" sz="1400" dirty="0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964617-7E27-4023-BCA9-F63AC811C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618928"/>
            <a:ext cx="3770026" cy="150129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673320-AB11-4374-A368-70ED3C723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39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6B8997-DF72-4177-938A-B7FB24F2C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2039" y="2805417"/>
            <a:ext cx="7241023" cy="31297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r>
              <a:rPr lang="en-US" dirty="0"/>
              <a:t>Convolutional inverse graphics</a:t>
            </a:r>
          </a:p>
          <a:p>
            <a:r>
              <a:rPr lang="en-US" dirty="0"/>
              <a:t>Dynamic routing [3]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29B7F2-2393-4CAC-B753-166A1A600B82}"/>
              </a:ext>
            </a:extLst>
          </p:cNvPr>
          <p:cNvSpPr/>
          <p:nvPr/>
        </p:nvSpPr>
        <p:spPr>
          <a:xfrm>
            <a:off x="244110" y="6176964"/>
            <a:ext cx="70635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[3] </a:t>
            </a:r>
            <a:r>
              <a:rPr lang="en-US" sz="1400" dirty="0" err="1"/>
              <a:t>Sabour</a:t>
            </a:r>
            <a:r>
              <a:rPr lang="en-US" sz="1400" dirty="0"/>
              <a:t>, Sara, Nicholas </a:t>
            </a:r>
            <a:r>
              <a:rPr lang="en-US" sz="1400" dirty="0" err="1"/>
              <a:t>Frosst</a:t>
            </a:r>
            <a:r>
              <a:rPr lang="en-US" sz="1400" dirty="0"/>
              <a:t>, and Geoffrey E. Hinton. "Dynamic routing between capsules.“ </a:t>
            </a:r>
            <a:r>
              <a:rPr lang="en-US" sz="1400" i="1" dirty="0"/>
              <a:t>Advances in neural information processing systems</a:t>
            </a:r>
            <a:r>
              <a:rPr lang="en-US" sz="1400" dirty="0"/>
              <a:t>. 2017.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F243D7-BD77-467C-8D11-E582EC37B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751" y="3627853"/>
            <a:ext cx="3412761" cy="20258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2CE67-980E-4978-A694-9C31D5020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413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r>
              <a:rPr lang="en-US" dirty="0"/>
              <a:t>Convolutional inverse graphics</a:t>
            </a:r>
          </a:p>
          <a:p>
            <a:r>
              <a:rPr lang="en-US" dirty="0"/>
              <a:t>Dynamic routing</a:t>
            </a:r>
          </a:p>
          <a:p>
            <a:r>
              <a:rPr lang="en-US" dirty="0"/>
              <a:t>EM routing [4]</a:t>
            </a:r>
          </a:p>
          <a:p>
            <a:pPr lvl="1"/>
            <a:r>
              <a:rPr lang="en-US" dirty="0"/>
              <a:t>Disentangle pose/activation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29B7F2-2393-4CAC-B753-166A1A600B82}"/>
              </a:ext>
            </a:extLst>
          </p:cNvPr>
          <p:cNvSpPr/>
          <p:nvPr/>
        </p:nvSpPr>
        <p:spPr>
          <a:xfrm>
            <a:off x="256247" y="6363217"/>
            <a:ext cx="990734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[4] Hinton, Geoffrey E., Sara </a:t>
            </a:r>
            <a:r>
              <a:rPr lang="en-US" sz="1400" dirty="0" err="1"/>
              <a:t>Sabour</a:t>
            </a:r>
            <a:r>
              <a:rPr lang="en-US" sz="1400" dirty="0"/>
              <a:t>, and Nicholas </a:t>
            </a:r>
            <a:r>
              <a:rPr lang="en-US" sz="1400" dirty="0" err="1"/>
              <a:t>Frosst</a:t>
            </a:r>
            <a:r>
              <a:rPr lang="en-US" sz="1400" dirty="0"/>
              <a:t>. "Matrix capsules with EM routing.“ ICLR (2018).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39C6D1-0893-4036-B2FF-AC213A663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612" y="4548423"/>
            <a:ext cx="2692423" cy="9482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0E1BE5-3485-4A8E-A04F-13711428D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7631" y="3038702"/>
            <a:ext cx="6697005" cy="245797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75D13-EA19-4D89-B1E7-6653FA493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398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B5F9B-4471-4303-8C1F-6400B5FF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F0896-9C03-45B2-9C7F-4F40F03AF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Vector of instantiation parameters</a:t>
            </a:r>
          </a:p>
          <a:p>
            <a:r>
              <a:rPr lang="en-US" dirty="0"/>
              <a:t>Convolutional inverse graphics</a:t>
            </a:r>
          </a:p>
          <a:p>
            <a:r>
              <a:rPr lang="en-US" dirty="0"/>
              <a:t>Dynamic routing</a:t>
            </a:r>
          </a:p>
          <a:p>
            <a:r>
              <a:rPr lang="en-US" dirty="0"/>
              <a:t>EM routing</a:t>
            </a:r>
          </a:p>
          <a:p>
            <a:r>
              <a:rPr lang="en-US" dirty="0"/>
              <a:t>Video capsules [5]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75D13-EA19-4D89-B1E7-6653FA493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27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223324-78C1-4B62-9689-42CA87E82FBF}"/>
              </a:ext>
            </a:extLst>
          </p:cNvPr>
          <p:cNvSpPr/>
          <p:nvPr/>
        </p:nvSpPr>
        <p:spPr>
          <a:xfrm>
            <a:off x="152400" y="6311900"/>
            <a:ext cx="86018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[5] Duarte, Kevin, Yogesh Rawat, and Mubarak Shah. "</a:t>
            </a:r>
            <a:r>
              <a:rPr lang="en-US" sz="1400" dirty="0" err="1"/>
              <a:t>Videocapsulenet</a:t>
            </a:r>
            <a:r>
              <a:rPr lang="en-US" sz="1400" dirty="0"/>
              <a:t>: A simplified network for action detection." Advances in Neural Information Processing Systems. 2018.</a:t>
            </a:r>
          </a:p>
        </p:txBody>
      </p:sp>
    </p:spTree>
    <p:extLst>
      <p:ext uri="{BB962C8B-B14F-4D97-AF65-F5344CB8AC3E}">
        <p14:creationId xmlns:p14="http://schemas.microsoft.com/office/powerpoint/2010/main" val="120433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63F7E3-F4E1-4F61-A330-727F8E49F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1539" y="2757116"/>
            <a:ext cx="7098061" cy="24825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91E68C-53B7-4018-8F2A-01E7E66FD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to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FBE3C-9DA6-4B73-8F08-1C50BCC95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Scalability issue </a:t>
            </a:r>
          </a:p>
          <a:p>
            <a:pPr lvl="1"/>
            <a:r>
              <a:rPr lang="en-US" dirty="0"/>
              <a:t>High dimensional data</a:t>
            </a:r>
          </a:p>
          <a:p>
            <a:r>
              <a:rPr lang="en-US" dirty="0"/>
              <a:t>Too many capsules</a:t>
            </a:r>
          </a:p>
          <a:p>
            <a:pPr lvl="1"/>
            <a:r>
              <a:rPr lang="en-US" dirty="0"/>
              <a:t>High memory consumption</a:t>
            </a:r>
          </a:p>
          <a:p>
            <a:pPr lvl="1"/>
            <a:r>
              <a:rPr lang="en-US" dirty="0"/>
              <a:t>Slow routing</a:t>
            </a:r>
          </a:p>
          <a:p>
            <a:r>
              <a:rPr lang="en-US" dirty="0" err="1"/>
              <a:t>VideoCapsuleNet</a:t>
            </a:r>
            <a:r>
              <a:rPr lang="en-US" dirty="0"/>
              <a:t> [5]</a:t>
            </a:r>
          </a:p>
          <a:p>
            <a:pPr lvl="1"/>
            <a:r>
              <a:rPr lang="en-US" dirty="0"/>
              <a:t>Capsule pooling</a:t>
            </a:r>
          </a:p>
          <a:p>
            <a:pPr lvl="1"/>
            <a:r>
              <a:rPr lang="en-US" dirty="0"/>
              <a:t>Shared transformations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9B1C80-A0C9-46F5-AB73-BED6A4940E8E}"/>
              </a:ext>
            </a:extLst>
          </p:cNvPr>
          <p:cNvSpPr/>
          <p:nvPr/>
        </p:nvSpPr>
        <p:spPr>
          <a:xfrm>
            <a:off x="152400" y="6311900"/>
            <a:ext cx="86018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[5] Duarte, Kevin, Yogesh Rawat, and Mubarak Shah. "</a:t>
            </a:r>
            <a:r>
              <a:rPr lang="en-US" sz="1400" dirty="0" err="1"/>
              <a:t>Videocapsulenet</a:t>
            </a:r>
            <a:r>
              <a:rPr lang="en-US" sz="1400" dirty="0"/>
              <a:t>: A simplified network for action detection." Advances in Neural Information Processing Systems. 2018.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B31EC-455A-4726-9ABB-1F7CF56A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28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AEBD65-FCF2-447F-AD62-D52B7217D793}"/>
              </a:ext>
            </a:extLst>
          </p:cNvPr>
          <p:cNvSpPr/>
          <p:nvPr/>
        </p:nvSpPr>
        <p:spPr>
          <a:xfrm>
            <a:off x="908731" y="4034118"/>
            <a:ext cx="3778530" cy="1205586"/>
          </a:xfrm>
          <a:prstGeom prst="rect">
            <a:avLst/>
          </a:prstGeom>
          <a:noFill/>
          <a:ln w="381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19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84F5-9061-4121-9647-7F6AB4DA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E0BC-E2B3-4082-9823-C7D199B1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Introduction</a:t>
            </a:r>
          </a:p>
          <a:p>
            <a:r>
              <a:rPr lang="en-US" dirty="0"/>
              <a:t>Routing</a:t>
            </a:r>
          </a:p>
          <a:p>
            <a:pPr lvl="1"/>
            <a:r>
              <a:rPr lang="en-US" dirty="0"/>
              <a:t>Dynamic vs EM [1,2]</a:t>
            </a:r>
          </a:p>
          <a:p>
            <a:pPr lvl="1"/>
            <a:r>
              <a:rPr lang="en-US" dirty="0"/>
              <a:t>Attention</a:t>
            </a:r>
          </a:p>
          <a:p>
            <a:pPr lvl="1"/>
            <a:r>
              <a:rPr lang="en-US" dirty="0"/>
              <a:t>Multi-modal [3]</a:t>
            </a:r>
          </a:p>
          <a:p>
            <a:pPr lvl="1"/>
            <a:r>
              <a:rPr lang="en-US" dirty="0"/>
              <a:t>Generic [4] </a:t>
            </a:r>
          </a:p>
          <a:p>
            <a:pPr lvl="1"/>
            <a:r>
              <a:rPr lang="en-US" dirty="0"/>
              <a:t>Fast dynamic routing [5]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29C1E-4FA6-4100-856C-BDECB0FD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29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1BB52C-6730-40C4-8ADC-996ED091A0F5}"/>
              </a:ext>
            </a:extLst>
          </p:cNvPr>
          <p:cNvSpPr/>
          <p:nvPr/>
        </p:nvSpPr>
        <p:spPr>
          <a:xfrm>
            <a:off x="4909751" y="1415596"/>
            <a:ext cx="7224584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spcBef>
                <a:spcPts val="600"/>
              </a:spcBef>
              <a:buFont typeface="+mj-lt"/>
              <a:buAutoNum type="arabicPeriod"/>
            </a:pPr>
            <a:r>
              <a:rPr lang="en-US" dirty="0" err="1">
                <a:solidFill>
                  <a:srgbClr val="222222"/>
                </a:solidFill>
              </a:rPr>
              <a:t>Sabour</a:t>
            </a:r>
            <a:r>
              <a:rPr lang="en-US" dirty="0">
                <a:solidFill>
                  <a:srgbClr val="222222"/>
                </a:solidFill>
              </a:rPr>
              <a:t>, Sara, Nicholas </a:t>
            </a:r>
            <a:r>
              <a:rPr lang="en-US" dirty="0" err="1">
                <a:solidFill>
                  <a:srgbClr val="222222"/>
                </a:solidFill>
              </a:rPr>
              <a:t>Frosst</a:t>
            </a:r>
            <a:r>
              <a:rPr lang="en-US" dirty="0">
                <a:solidFill>
                  <a:srgbClr val="222222"/>
                </a:solidFill>
              </a:rPr>
              <a:t>, and Geoffrey E. Hinton. "Dynamic routing between capsules." </a:t>
            </a:r>
            <a:r>
              <a:rPr lang="en-US" i="1" dirty="0" err="1">
                <a:solidFill>
                  <a:srgbClr val="222222"/>
                </a:solidFill>
              </a:rPr>
              <a:t>NeurIPS</a:t>
            </a:r>
            <a:r>
              <a:rPr lang="en-US" dirty="0">
                <a:solidFill>
                  <a:srgbClr val="222222"/>
                </a:solidFill>
              </a:rPr>
              <a:t>. 2017.</a:t>
            </a:r>
            <a:endParaRPr lang="en-US" dirty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</a:rPr>
              <a:t>Hinton, Geoffrey E., Sara </a:t>
            </a:r>
            <a:r>
              <a:rPr lang="en-US" dirty="0" err="1">
                <a:solidFill>
                  <a:srgbClr val="222222"/>
                </a:solidFill>
              </a:rPr>
              <a:t>Sabour</a:t>
            </a:r>
            <a:r>
              <a:rPr lang="en-US" dirty="0">
                <a:solidFill>
                  <a:srgbClr val="222222"/>
                </a:solidFill>
              </a:rPr>
              <a:t>, and Nicholas </a:t>
            </a:r>
            <a:r>
              <a:rPr lang="en-US" dirty="0" err="1">
                <a:solidFill>
                  <a:srgbClr val="222222"/>
                </a:solidFill>
              </a:rPr>
              <a:t>Frosst</a:t>
            </a:r>
            <a:r>
              <a:rPr lang="en-US" dirty="0">
                <a:solidFill>
                  <a:srgbClr val="222222"/>
                </a:solidFill>
              </a:rPr>
              <a:t>. "Matrix capsules with EM routing." </a:t>
            </a:r>
            <a:r>
              <a:rPr lang="en-US" i="1" dirty="0">
                <a:solidFill>
                  <a:srgbClr val="222222"/>
                </a:solidFill>
              </a:rPr>
              <a:t>ICLR.</a:t>
            </a:r>
            <a:r>
              <a:rPr lang="en-US" dirty="0">
                <a:solidFill>
                  <a:srgbClr val="222222"/>
                </a:solidFill>
              </a:rPr>
              <a:t> 2018.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McIntosh, Bruce, Kevin Duarte, Yogesh S. Rawat, and Mubarak Shah. "Multi-modal Capsule Routing for Actor and Action Video Segmentation Conditioned on Natural Language Queries.”</a:t>
            </a:r>
            <a:r>
              <a:rPr lang="en-US" i="1" dirty="0"/>
              <a:t> preprint </a:t>
            </a:r>
            <a:r>
              <a:rPr lang="en-US" dirty="0"/>
              <a:t>(2018).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 err="1"/>
              <a:t>Lenssen</a:t>
            </a:r>
            <a:r>
              <a:rPr lang="en-US" dirty="0"/>
              <a:t>, Jan Eric, Matthias Fey, and Pascal </a:t>
            </a:r>
            <a:r>
              <a:rPr lang="en-US" dirty="0" err="1"/>
              <a:t>Libuschewski</a:t>
            </a:r>
            <a:r>
              <a:rPr lang="en-US" dirty="0"/>
              <a:t>. "Group equivariant capsule networks." </a:t>
            </a:r>
            <a:r>
              <a:rPr lang="en-US" dirty="0" err="1"/>
              <a:t>NeurIPS</a:t>
            </a:r>
            <a:r>
              <a:rPr lang="en-US" dirty="0"/>
              <a:t>. 2018.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Li, </a:t>
            </a:r>
            <a:r>
              <a:rPr lang="en-US" dirty="0" err="1"/>
              <a:t>Hongyang</a:t>
            </a:r>
            <a:r>
              <a:rPr lang="en-US" dirty="0"/>
              <a:t>, </a:t>
            </a:r>
            <a:r>
              <a:rPr lang="en-US" dirty="0" err="1"/>
              <a:t>Xiaoyang</a:t>
            </a:r>
            <a:r>
              <a:rPr lang="en-US" dirty="0"/>
              <a:t> Guo, Bo </a:t>
            </a:r>
            <a:r>
              <a:rPr lang="en-US" dirty="0" err="1"/>
              <a:t>DaiWanli</a:t>
            </a:r>
            <a:r>
              <a:rPr lang="en-US" dirty="0"/>
              <a:t> Ouyang, and </a:t>
            </a:r>
            <a:r>
              <a:rPr lang="en-US" dirty="0" err="1"/>
              <a:t>Xiaogang</a:t>
            </a:r>
            <a:r>
              <a:rPr lang="en-US" dirty="0"/>
              <a:t> Wang. "Neural network encapsulation, ECCV, 2018.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1BEA8E-049E-42F2-BD44-174E1F2862D8}"/>
              </a:ext>
            </a:extLst>
          </p:cNvPr>
          <p:cNvSpPr/>
          <p:nvPr/>
        </p:nvSpPr>
        <p:spPr>
          <a:xfrm>
            <a:off x="122945" y="5020923"/>
            <a:ext cx="114184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Zhang, </a:t>
            </a:r>
            <a:r>
              <a:rPr lang="en-US" sz="1400" dirty="0" err="1"/>
              <a:t>Suofei</a:t>
            </a:r>
            <a:r>
              <a:rPr lang="en-US" sz="1400" dirty="0"/>
              <a:t>, Quan Zhou, and </a:t>
            </a:r>
            <a:r>
              <a:rPr lang="en-US" sz="1400" dirty="0" err="1"/>
              <a:t>Xiaofu</a:t>
            </a:r>
            <a:r>
              <a:rPr lang="en-US" sz="1400" dirty="0"/>
              <a:t> Wu. "Fast dynamic routing based on weighted kernel density estimation." In </a:t>
            </a:r>
            <a:r>
              <a:rPr lang="en-US" sz="1400" i="1" dirty="0"/>
              <a:t>International Symposium on Artificial Intelligence and Robotics</a:t>
            </a:r>
            <a:r>
              <a:rPr lang="en-US" sz="1400" dirty="0"/>
              <a:t>, pp. 301-309. Springer, Cham, 2018.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22222"/>
                </a:solidFill>
              </a:rPr>
              <a:t>Wang, </a:t>
            </a:r>
            <a:r>
              <a:rPr lang="en-US" sz="1400" dirty="0" err="1">
                <a:solidFill>
                  <a:srgbClr val="222222"/>
                </a:solidFill>
              </a:rPr>
              <a:t>Dilin</a:t>
            </a:r>
            <a:r>
              <a:rPr lang="en-US" sz="1400" dirty="0">
                <a:solidFill>
                  <a:srgbClr val="222222"/>
                </a:solidFill>
              </a:rPr>
              <a:t>, and </a:t>
            </a:r>
            <a:r>
              <a:rPr lang="en-US" sz="1400" dirty="0" err="1">
                <a:solidFill>
                  <a:srgbClr val="222222"/>
                </a:solidFill>
              </a:rPr>
              <a:t>Qiang</a:t>
            </a:r>
            <a:r>
              <a:rPr lang="en-US" sz="1400" dirty="0">
                <a:solidFill>
                  <a:srgbClr val="222222"/>
                </a:solidFill>
              </a:rPr>
              <a:t> Liu. "An optimization view on dynamic routing between capsules." International Conference on Learning Representations Workshop (2018).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Chen, </a:t>
            </a:r>
            <a:r>
              <a:rPr lang="en-US" sz="1400" dirty="0" err="1"/>
              <a:t>Zhenhua</a:t>
            </a:r>
            <a:r>
              <a:rPr lang="en-US" sz="1400" dirty="0"/>
              <a:t>, and David Crandall. "Generalized capsule networks with trainable routing procedure." </a:t>
            </a:r>
            <a:r>
              <a:rPr lang="en-US" sz="1400" i="1" dirty="0" err="1"/>
              <a:t>arXiv</a:t>
            </a:r>
            <a:r>
              <a:rPr lang="en-US" sz="1400" i="1" dirty="0"/>
              <a:t> preprint arXiv:1808.08692</a:t>
            </a:r>
            <a:r>
              <a:rPr lang="en-US" sz="1400" dirty="0"/>
              <a:t> (2018).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 err="1"/>
              <a:t>Shahroudnejad</a:t>
            </a:r>
            <a:r>
              <a:rPr lang="en-US" sz="1400" dirty="0"/>
              <a:t>, </a:t>
            </a:r>
            <a:r>
              <a:rPr lang="en-US" sz="1400" dirty="0" err="1"/>
              <a:t>Atefeh</a:t>
            </a:r>
            <a:r>
              <a:rPr lang="en-US" sz="1400" dirty="0"/>
              <a:t>, </a:t>
            </a:r>
            <a:r>
              <a:rPr lang="en-US" sz="1400" dirty="0" err="1"/>
              <a:t>Parnian</a:t>
            </a:r>
            <a:r>
              <a:rPr lang="en-US" sz="1400" dirty="0"/>
              <a:t> Afshar, Konstantinos N. </a:t>
            </a:r>
            <a:r>
              <a:rPr lang="en-US" sz="1400" dirty="0" err="1"/>
              <a:t>Plataniotis</a:t>
            </a:r>
            <a:r>
              <a:rPr lang="en-US" sz="1400" dirty="0"/>
              <a:t>, and </a:t>
            </a:r>
            <a:r>
              <a:rPr lang="en-US" sz="1400" dirty="0" err="1"/>
              <a:t>Arash</a:t>
            </a:r>
            <a:r>
              <a:rPr lang="en-US" sz="1400" dirty="0"/>
              <a:t> </a:t>
            </a:r>
            <a:r>
              <a:rPr lang="en-US" sz="1400" dirty="0" err="1"/>
              <a:t>Mohammadi</a:t>
            </a:r>
            <a:r>
              <a:rPr lang="en-US" sz="1400" dirty="0"/>
              <a:t>. "Improved </a:t>
            </a:r>
            <a:r>
              <a:rPr lang="en-US" sz="1400" dirty="0" err="1"/>
              <a:t>explainability</a:t>
            </a:r>
            <a:r>
              <a:rPr lang="en-US" sz="1400" dirty="0"/>
              <a:t> of capsule networks: Relevance path by agreement." In </a:t>
            </a:r>
            <a:r>
              <a:rPr lang="en-US" sz="1400" i="1" dirty="0"/>
              <a:t>2018 IEEE Global Conference on Signal and Information Processing (</a:t>
            </a:r>
            <a:r>
              <a:rPr lang="en-US" sz="1400" i="1" dirty="0" err="1"/>
              <a:t>GlobalSIP</a:t>
            </a:r>
            <a:r>
              <a:rPr lang="en-US" sz="1400" i="1" dirty="0"/>
              <a:t>)</a:t>
            </a:r>
            <a:r>
              <a:rPr lang="en-US" sz="1400" dirty="0"/>
              <a:t>, pp. 549-553. IEEE, 2018.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2B7EB4-DCEA-4263-AFB6-AC3AEA86D853}"/>
              </a:ext>
            </a:extLst>
          </p:cNvPr>
          <p:cNvSpPr/>
          <p:nvPr/>
        </p:nvSpPr>
        <p:spPr>
          <a:xfrm>
            <a:off x="1139252" y="3215390"/>
            <a:ext cx="2773181" cy="801974"/>
          </a:xfrm>
          <a:prstGeom prst="rect">
            <a:avLst/>
          </a:prstGeom>
          <a:noFill/>
          <a:ln w="381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494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600EB39-E6F2-4021-9852-79E138F07E3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741405"/>
          <a:ext cx="10515600" cy="54355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D3002-0D6F-4FC1-ACC0-FB595628B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3</a:t>
            </a:fld>
            <a:endParaRPr lang="en-US"/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AC152871-CC76-41D5-9E8B-307EC16B15ED}"/>
              </a:ext>
            </a:extLst>
          </p:cNvPr>
          <p:cNvSpPr/>
          <p:nvPr/>
        </p:nvSpPr>
        <p:spPr>
          <a:xfrm>
            <a:off x="7459980" y="1584961"/>
            <a:ext cx="4305299" cy="4771390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2889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AC767-6767-4566-B745-C9F3186BE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Transforming low-level capsules to higher level capsules</a:t>
            </a:r>
          </a:p>
          <a:p>
            <a:pPr lvl="1"/>
            <a:r>
              <a:rPr lang="en-US" dirty="0"/>
              <a:t>Parts-to-whole relationship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Dynamic routing [3] and EM routing [4]</a:t>
            </a:r>
          </a:p>
          <a:p>
            <a:pPr lvl="1"/>
            <a:r>
              <a:rPr lang="en-US" dirty="0"/>
              <a:t>Learning of these transformations</a:t>
            </a:r>
          </a:p>
        </p:txBody>
      </p:sp>
      <p:pic>
        <p:nvPicPr>
          <p:cNvPr id="1026" name="Picture 2" descr="https://jhui.github.io/assets/capsule/face7.jpg">
            <a:extLst>
              <a:ext uri="{FF2B5EF4-FFF2-40B4-BE49-F238E27FC236}">
                <a16:creationId xmlns:a16="http://schemas.microsoft.com/office/drawing/2014/main" id="{87D86BB1-8C01-47DB-8C43-D3D890B94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2876" y="2294965"/>
            <a:ext cx="4352925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99C8ED-CE05-4C17-923F-FE1D7532D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F96957-9F2D-49DA-9206-69548ECA22DF}"/>
              </a:ext>
            </a:extLst>
          </p:cNvPr>
          <p:cNvSpPr/>
          <p:nvPr/>
        </p:nvSpPr>
        <p:spPr>
          <a:xfrm>
            <a:off x="304800" y="6052577"/>
            <a:ext cx="118872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[3] </a:t>
            </a:r>
            <a:r>
              <a:rPr lang="en-US" sz="1400" dirty="0" err="1"/>
              <a:t>Sabour</a:t>
            </a:r>
            <a:r>
              <a:rPr lang="en-US" sz="1400" dirty="0"/>
              <a:t>, Sara, Nicholas </a:t>
            </a:r>
            <a:r>
              <a:rPr lang="en-US" sz="1400" dirty="0" err="1"/>
              <a:t>Frosst</a:t>
            </a:r>
            <a:r>
              <a:rPr lang="en-US" sz="1400" dirty="0"/>
              <a:t>, and Geoffrey E. Hinton. "Dynamic routing between capsules."  </a:t>
            </a:r>
            <a:r>
              <a:rPr lang="en-US" sz="1400" i="1" dirty="0"/>
              <a:t>Advances in neural information processing systems</a:t>
            </a:r>
            <a:r>
              <a:rPr lang="en-US" sz="1400" dirty="0"/>
              <a:t>. 2017.</a:t>
            </a:r>
          </a:p>
          <a:p>
            <a:r>
              <a:rPr lang="en-US" sz="1400" dirty="0"/>
              <a:t>[4] Hinton, Geoffrey E., Sara </a:t>
            </a:r>
            <a:r>
              <a:rPr lang="en-US" sz="1400" dirty="0" err="1"/>
              <a:t>Sabour</a:t>
            </a:r>
            <a:r>
              <a:rPr lang="en-US" sz="1400" dirty="0"/>
              <a:t>, and Nicholas </a:t>
            </a:r>
            <a:r>
              <a:rPr lang="en-US" sz="1400" dirty="0" err="1"/>
              <a:t>Frosst</a:t>
            </a:r>
            <a:r>
              <a:rPr lang="en-US" sz="1400" dirty="0"/>
              <a:t>. "Matrix capsules with EM routing." ICLR (2018).</a:t>
            </a:r>
          </a:p>
          <a:p>
            <a:r>
              <a:rPr lang="en-US" sz="1400" dirty="0"/>
              <a:t>Image source: https://jhui.github.io</a:t>
            </a:r>
          </a:p>
        </p:txBody>
      </p:sp>
      <p:pic>
        <p:nvPicPr>
          <p:cNvPr id="6" name="Picture 2" descr="https://jhui.github.io/assets/capsule/face7.jpg">
            <a:extLst>
              <a:ext uri="{FF2B5EF4-FFF2-40B4-BE49-F238E27FC236}">
                <a16:creationId xmlns:a16="http://schemas.microsoft.com/office/drawing/2014/main" id="{9D4441D4-065B-4D57-80F5-5F8E08E55D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46" b="-1"/>
          <a:stretch/>
        </p:blipFill>
        <p:spPr bwMode="auto">
          <a:xfrm>
            <a:off x="1199253" y="3342555"/>
            <a:ext cx="4352925" cy="796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92224D-C2A2-4E84-95E0-7390240C5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40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1FB82-DB40-4F3C-812D-04158AF14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vs EM routing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56890-0692-406C-9471-58A510FCC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are iterative</a:t>
            </a:r>
          </a:p>
          <a:p>
            <a:r>
              <a:rPr lang="en-US" dirty="0"/>
              <a:t>Dynamic</a:t>
            </a:r>
          </a:p>
          <a:p>
            <a:pPr lvl="1"/>
            <a:r>
              <a:rPr lang="en-US" dirty="0"/>
              <a:t>Squash function</a:t>
            </a:r>
          </a:p>
          <a:p>
            <a:pPr lvl="1"/>
            <a:r>
              <a:rPr lang="en-US" dirty="0"/>
              <a:t>Cosine similarity</a:t>
            </a:r>
          </a:p>
          <a:p>
            <a:r>
              <a:rPr lang="en-US" dirty="0"/>
              <a:t>EM</a:t>
            </a:r>
          </a:p>
          <a:p>
            <a:pPr lvl="1"/>
            <a:r>
              <a:rPr lang="en-US" dirty="0"/>
              <a:t>Existence probability</a:t>
            </a:r>
          </a:p>
          <a:p>
            <a:pPr lvl="1"/>
            <a:r>
              <a:rPr lang="en-US" dirty="0"/>
              <a:t>Distribution</a:t>
            </a:r>
          </a:p>
        </p:txBody>
      </p:sp>
      <p:pic>
        <p:nvPicPr>
          <p:cNvPr id="1026" name="Picture 2" descr="https://jhui.github.io/assets/capsule/gh.png">
            <a:extLst>
              <a:ext uri="{FF2B5EF4-FFF2-40B4-BE49-F238E27FC236}">
                <a16:creationId xmlns:a16="http://schemas.microsoft.com/office/drawing/2014/main" id="{9AA2F47F-0234-489D-8E57-49C9DD471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210" y="2167533"/>
            <a:ext cx="5315264" cy="2783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85C0AA-E666-444B-AF89-9A93FA57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31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ED4F76-F35B-4B8F-99FB-A7C0C9C3634D}"/>
              </a:ext>
            </a:extLst>
          </p:cNvPr>
          <p:cNvSpPr/>
          <p:nvPr/>
        </p:nvSpPr>
        <p:spPr>
          <a:xfrm>
            <a:off x="304800" y="6052577"/>
            <a:ext cx="118872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[3] </a:t>
            </a:r>
            <a:r>
              <a:rPr lang="en-US" sz="1400" dirty="0" err="1"/>
              <a:t>Sabour</a:t>
            </a:r>
            <a:r>
              <a:rPr lang="en-US" sz="1400" dirty="0"/>
              <a:t>, Sara, Nicholas </a:t>
            </a:r>
            <a:r>
              <a:rPr lang="en-US" sz="1400" dirty="0" err="1"/>
              <a:t>Frosst</a:t>
            </a:r>
            <a:r>
              <a:rPr lang="en-US" sz="1400" dirty="0"/>
              <a:t>, and Geoffrey E. Hinton. "Dynamic routing between capsules."  </a:t>
            </a:r>
            <a:r>
              <a:rPr lang="en-US" sz="1400" i="1" dirty="0"/>
              <a:t>Advances in neural information processing systems</a:t>
            </a:r>
            <a:r>
              <a:rPr lang="en-US" sz="1400" dirty="0"/>
              <a:t>. 2017.</a:t>
            </a:r>
          </a:p>
          <a:p>
            <a:r>
              <a:rPr lang="en-US" sz="1400" dirty="0"/>
              <a:t>[4] Hinton, Geoffrey E., Sara </a:t>
            </a:r>
            <a:r>
              <a:rPr lang="en-US" sz="1400" dirty="0" err="1"/>
              <a:t>Sabour</a:t>
            </a:r>
            <a:r>
              <a:rPr lang="en-US" sz="1400" dirty="0"/>
              <a:t>, and Nicholas </a:t>
            </a:r>
            <a:r>
              <a:rPr lang="en-US" sz="1400" dirty="0" err="1"/>
              <a:t>Frosst</a:t>
            </a:r>
            <a:r>
              <a:rPr lang="en-US" sz="1400" dirty="0"/>
              <a:t>. "Matrix capsules with EM routing." ICLR (2018).</a:t>
            </a:r>
          </a:p>
          <a:p>
            <a:r>
              <a:rPr lang="en-US" sz="1400" dirty="0"/>
              <a:t>Image source: https://jhui.github.io</a:t>
            </a:r>
          </a:p>
        </p:txBody>
      </p:sp>
    </p:spTree>
    <p:extLst>
      <p:ext uri="{BB962C8B-B14F-4D97-AF65-F5344CB8AC3E}">
        <p14:creationId xmlns:p14="http://schemas.microsoft.com/office/powerpoint/2010/main" val="4016091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97A93-F396-4552-9378-1ACA9B56C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Generic routing by agreement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7B222-2130-4A4D-8FF6-BEA8217F7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Equivariance and invariance [5]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12C62A-D777-4C8E-A7CF-A38941CBF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987" y="2707708"/>
            <a:ext cx="4988419" cy="28666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1D89C0-E94A-4925-82CC-C534C5B06613}"/>
              </a:ext>
            </a:extLst>
          </p:cNvPr>
          <p:cNvSpPr/>
          <p:nvPr/>
        </p:nvSpPr>
        <p:spPr>
          <a:xfrm>
            <a:off x="152400" y="6311900"/>
            <a:ext cx="90440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[5] </a:t>
            </a:r>
            <a:r>
              <a:rPr lang="en-US" sz="1400" dirty="0" err="1"/>
              <a:t>Lenssen</a:t>
            </a:r>
            <a:r>
              <a:rPr lang="en-US" sz="1400" dirty="0"/>
              <a:t>, Jan Eric, Matthias Fey, and Pascal </a:t>
            </a:r>
            <a:r>
              <a:rPr lang="en-US" sz="1400" dirty="0" err="1"/>
              <a:t>Libuschewski</a:t>
            </a:r>
            <a:r>
              <a:rPr lang="en-US" sz="1400" dirty="0"/>
              <a:t>. "Group equivariant capsule networks.“</a:t>
            </a:r>
          </a:p>
          <a:p>
            <a:r>
              <a:rPr lang="en-US" sz="1400" dirty="0"/>
              <a:t> Advances in Neural Information Processing Systems. 2018.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0EE585-A927-4196-97EE-6C2F62B5C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294" y="2550569"/>
            <a:ext cx="5318663" cy="290145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55389-61C5-4E09-857C-A4C866B02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50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AF41-E257-44D4-A3A0-185E3791C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Equivariance and Invariance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0C190-7F63-4563-AA79-D9B61083A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Variation in pose vector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BB8A1C-3E24-480D-B6CE-FD5229CA3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009" y="2754064"/>
            <a:ext cx="7247982" cy="30406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272E74-9999-4B36-A9C0-57CD4ACE2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33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027202-9C15-4296-BF08-2CB11792BC17}"/>
              </a:ext>
            </a:extLst>
          </p:cNvPr>
          <p:cNvSpPr/>
          <p:nvPr/>
        </p:nvSpPr>
        <p:spPr>
          <a:xfrm>
            <a:off x="152400" y="6311900"/>
            <a:ext cx="90440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[5] </a:t>
            </a:r>
            <a:r>
              <a:rPr lang="en-US" sz="1400" dirty="0" err="1"/>
              <a:t>Lenssen</a:t>
            </a:r>
            <a:r>
              <a:rPr lang="en-US" sz="1400" dirty="0"/>
              <a:t>, Jan Eric, Matthias Fey, and Pascal </a:t>
            </a:r>
            <a:r>
              <a:rPr lang="en-US" sz="1400" dirty="0" err="1"/>
              <a:t>Libuschewski</a:t>
            </a:r>
            <a:r>
              <a:rPr lang="en-US" sz="1400" dirty="0"/>
              <a:t>. "Group equivariant capsule networks.“</a:t>
            </a:r>
          </a:p>
          <a:p>
            <a:r>
              <a:rPr lang="en-US" sz="1400" dirty="0"/>
              <a:t> Advances in Neural Information Processing Systems. 2018.</a:t>
            </a:r>
          </a:p>
        </p:txBody>
      </p:sp>
    </p:spTree>
    <p:extLst>
      <p:ext uri="{BB962C8B-B14F-4D97-AF65-F5344CB8AC3E}">
        <p14:creationId xmlns:p14="http://schemas.microsoft.com/office/powerpoint/2010/main" val="412540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F1E32-6E84-4562-824D-BD3620ABB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dynamic routing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FC170-B985-4782-84ED-DE18ABE3B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Capsule encapsulation [6]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5DE3D8-CA87-4186-B43C-05D7EC275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164" y="2695166"/>
            <a:ext cx="11167672" cy="321197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135092-77BE-4D67-BFB5-795711A62410}"/>
              </a:ext>
            </a:extLst>
          </p:cNvPr>
          <p:cNvSpPr/>
          <p:nvPr/>
        </p:nvSpPr>
        <p:spPr>
          <a:xfrm>
            <a:off x="152400" y="6311900"/>
            <a:ext cx="8458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[6] Li, </a:t>
            </a:r>
            <a:r>
              <a:rPr lang="en-US" sz="1400" dirty="0" err="1"/>
              <a:t>Hongyang</a:t>
            </a:r>
            <a:r>
              <a:rPr lang="en-US" sz="1400" dirty="0"/>
              <a:t>, </a:t>
            </a:r>
            <a:r>
              <a:rPr lang="en-US" sz="1400" dirty="0" err="1"/>
              <a:t>Xiaoyang</a:t>
            </a:r>
            <a:r>
              <a:rPr lang="en-US" sz="1400" dirty="0"/>
              <a:t> Guo, Bo </a:t>
            </a:r>
            <a:r>
              <a:rPr lang="en-US" sz="1400" dirty="0" err="1"/>
              <a:t>DaiWanli</a:t>
            </a:r>
            <a:r>
              <a:rPr lang="en-US" sz="1400" dirty="0"/>
              <a:t> Ouyang, and </a:t>
            </a:r>
            <a:r>
              <a:rPr lang="en-US" sz="1400" dirty="0" err="1"/>
              <a:t>Xiaogang</a:t>
            </a:r>
            <a:r>
              <a:rPr lang="en-US" sz="1400" dirty="0"/>
              <a:t> Wang. "Neural network encapsulation” </a:t>
            </a:r>
          </a:p>
          <a:p>
            <a:r>
              <a:rPr lang="en-US" sz="1400" dirty="0"/>
              <a:t>Proceedings of the European Conference on Computer Vision (ECCV). 2018.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B9CBC-24F2-4E53-9F74-66C9C56EB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34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E86FD7-7EA8-42C6-A77A-73100BB0D318}"/>
              </a:ext>
            </a:extLst>
          </p:cNvPr>
          <p:cNvSpPr/>
          <p:nvPr/>
        </p:nvSpPr>
        <p:spPr>
          <a:xfrm>
            <a:off x="3545173" y="2507369"/>
            <a:ext cx="8222105" cy="33997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646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F1E32-6E84-4562-824D-BD3620ABB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dynamic routing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FC170-B985-4782-84ED-DE18ABE3B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Capsule encapsulation [6]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5DE3D8-CA87-4186-B43C-05D7EC275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164" y="2695166"/>
            <a:ext cx="11167672" cy="321197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135092-77BE-4D67-BFB5-795711A62410}"/>
              </a:ext>
            </a:extLst>
          </p:cNvPr>
          <p:cNvSpPr/>
          <p:nvPr/>
        </p:nvSpPr>
        <p:spPr>
          <a:xfrm>
            <a:off x="152400" y="6311900"/>
            <a:ext cx="8458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[6] Li, </a:t>
            </a:r>
            <a:r>
              <a:rPr lang="en-US" sz="1400" dirty="0" err="1"/>
              <a:t>Hongyang</a:t>
            </a:r>
            <a:r>
              <a:rPr lang="en-US" sz="1400" dirty="0"/>
              <a:t>, </a:t>
            </a:r>
            <a:r>
              <a:rPr lang="en-US" sz="1400" dirty="0" err="1"/>
              <a:t>Xiaoyang</a:t>
            </a:r>
            <a:r>
              <a:rPr lang="en-US" sz="1400" dirty="0"/>
              <a:t> Guo, Bo </a:t>
            </a:r>
            <a:r>
              <a:rPr lang="en-US" sz="1400" dirty="0" err="1"/>
              <a:t>DaiWanli</a:t>
            </a:r>
            <a:r>
              <a:rPr lang="en-US" sz="1400" dirty="0"/>
              <a:t> Ouyang, and </a:t>
            </a:r>
            <a:r>
              <a:rPr lang="en-US" sz="1400" dirty="0" err="1"/>
              <a:t>Xiaogang</a:t>
            </a:r>
            <a:r>
              <a:rPr lang="en-US" sz="1400" dirty="0"/>
              <a:t> Wang. "Neural network encapsulation” </a:t>
            </a:r>
          </a:p>
          <a:p>
            <a:r>
              <a:rPr lang="en-US" sz="1400" dirty="0"/>
              <a:t>Proceedings of the European Conference on Computer Vision (ECCV). 2018.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B9CBC-24F2-4E53-9F74-66C9C56EB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35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E86FD7-7EA8-42C6-A77A-73100BB0D318}"/>
              </a:ext>
            </a:extLst>
          </p:cNvPr>
          <p:cNvSpPr/>
          <p:nvPr/>
        </p:nvSpPr>
        <p:spPr>
          <a:xfrm>
            <a:off x="6955436" y="2601267"/>
            <a:ext cx="4887418" cy="33997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3823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F1E32-6E84-4562-824D-BD3620ABB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dynamic routing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FC170-B985-4782-84ED-DE18ABE3B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Capsule encapsulation [6]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5DE3D8-CA87-4186-B43C-05D7EC275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164" y="2695166"/>
            <a:ext cx="11167672" cy="321197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135092-77BE-4D67-BFB5-795711A62410}"/>
              </a:ext>
            </a:extLst>
          </p:cNvPr>
          <p:cNvSpPr/>
          <p:nvPr/>
        </p:nvSpPr>
        <p:spPr>
          <a:xfrm>
            <a:off x="152400" y="6311900"/>
            <a:ext cx="8458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[6] Li, </a:t>
            </a:r>
            <a:r>
              <a:rPr lang="en-US" sz="1400" dirty="0" err="1"/>
              <a:t>Hongyang</a:t>
            </a:r>
            <a:r>
              <a:rPr lang="en-US" sz="1400" dirty="0"/>
              <a:t>, </a:t>
            </a:r>
            <a:r>
              <a:rPr lang="en-US" sz="1400" dirty="0" err="1"/>
              <a:t>Xiaoyang</a:t>
            </a:r>
            <a:r>
              <a:rPr lang="en-US" sz="1400" dirty="0"/>
              <a:t> Guo, Bo </a:t>
            </a:r>
            <a:r>
              <a:rPr lang="en-US" sz="1400" dirty="0" err="1"/>
              <a:t>DaiWanli</a:t>
            </a:r>
            <a:r>
              <a:rPr lang="en-US" sz="1400" dirty="0"/>
              <a:t> Ouyang, and </a:t>
            </a:r>
            <a:r>
              <a:rPr lang="en-US" sz="1400" dirty="0" err="1"/>
              <a:t>Xiaogang</a:t>
            </a:r>
            <a:r>
              <a:rPr lang="en-US" sz="1400" dirty="0"/>
              <a:t> Wang. "Neural network encapsulation” </a:t>
            </a:r>
          </a:p>
          <a:p>
            <a:r>
              <a:rPr lang="en-US" sz="1400" dirty="0"/>
              <a:t>Proceedings of the European Conference on Computer Vision (ECCV). 2018.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B9CBC-24F2-4E53-9F74-66C9C56EB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897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29A7-2117-40AA-B41B-BA3CDFAFF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notion of capsule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65C77-7874-4128-94F5-FB69C493C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CapProNet</a:t>
            </a:r>
            <a:r>
              <a:rPr lang="en-US" dirty="0"/>
              <a:t> [14]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454650-F40C-4420-AE21-1564E75A7B55}"/>
              </a:ext>
            </a:extLst>
          </p:cNvPr>
          <p:cNvSpPr/>
          <p:nvPr/>
        </p:nvSpPr>
        <p:spPr>
          <a:xfrm>
            <a:off x="672058" y="6176963"/>
            <a:ext cx="87492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[14] Zhang,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Liheng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Marzieh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Edraki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and Guo-Jun Qi. "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CapProNet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: Deep feature learning via orthogonal projections onto capsule subspaces." 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Advances in Neural Information Processing Systems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. 2018.</a:t>
            </a: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E01FD5-5180-4195-B83C-4C021605E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5430" y="2398191"/>
            <a:ext cx="4486736" cy="33886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471D6F-130C-44A3-9834-DB516114F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398192"/>
            <a:ext cx="5726002" cy="307126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A9918F-29A5-4D3B-BBC1-A6178583D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206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84F5-9061-4121-9647-7F6AB4DA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E0BC-E2B3-4082-9823-C7D199B1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Introduction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Routing</a:t>
            </a:r>
          </a:p>
          <a:p>
            <a:r>
              <a:rPr lang="en-US" dirty="0"/>
              <a:t>Modality</a:t>
            </a:r>
          </a:p>
          <a:p>
            <a:pPr lvl="1"/>
            <a:r>
              <a:rPr lang="en-US" dirty="0"/>
              <a:t>Visual: images, videos</a:t>
            </a:r>
          </a:p>
          <a:p>
            <a:pPr lvl="1"/>
            <a:r>
              <a:rPr lang="en-US" dirty="0"/>
              <a:t>Text [9]</a:t>
            </a:r>
          </a:p>
          <a:p>
            <a:pPr lvl="1"/>
            <a:r>
              <a:rPr lang="en-US" dirty="0"/>
              <a:t>Graph [10]</a:t>
            </a:r>
          </a:p>
          <a:p>
            <a:pPr lvl="1"/>
            <a:r>
              <a:rPr lang="en-US" dirty="0"/>
              <a:t>3D point cloud [11]</a:t>
            </a:r>
          </a:p>
          <a:p>
            <a:pPr lvl="1"/>
            <a:r>
              <a:rPr lang="en-US" dirty="0"/>
              <a:t>Multi-modal [12]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29C1E-4FA6-4100-856C-BDECB0FD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38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414E10-10C5-4294-8ECE-A21C8C0B8CF7}"/>
              </a:ext>
            </a:extLst>
          </p:cNvPr>
          <p:cNvSpPr/>
          <p:nvPr/>
        </p:nvSpPr>
        <p:spPr>
          <a:xfrm>
            <a:off x="4706911" y="1825625"/>
            <a:ext cx="727772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[9] Zhao, Wei, </a:t>
            </a:r>
            <a:r>
              <a:rPr lang="en-US" dirty="0" err="1"/>
              <a:t>Jianbo</a:t>
            </a:r>
            <a:r>
              <a:rPr lang="en-US" dirty="0"/>
              <a:t> Ye, Min Yang, </a:t>
            </a:r>
            <a:r>
              <a:rPr lang="en-US" dirty="0" err="1"/>
              <a:t>Zeyang</a:t>
            </a:r>
            <a:r>
              <a:rPr lang="en-US" dirty="0"/>
              <a:t> Lei, </a:t>
            </a:r>
            <a:r>
              <a:rPr lang="en-US" dirty="0" err="1"/>
              <a:t>Suofei</a:t>
            </a:r>
            <a:r>
              <a:rPr lang="en-US" dirty="0"/>
              <a:t> Zhang, and Zhou </a:t>
            </a:r>
            <a:r>
              <a:rPr lang="en-US" dirty="0" err="1"/>
              <a:t>Zhao."Investigating</a:t>
            </a:r>
            <a:r>
              <a:rPr lang="en-US" dirty="0"/>
              <a:t> capsule networks with dynamic routing for text classification." EMNLP (2018).</a:t>
            </a:r>
          </a:p>
          <a:p>
            <a:r>
              <a:rPr lang="en-US" dirty="0">
                <a:solidFill>
                  <a:srgbClr val="222222"/>
                </a:solidFill>
              </a:rPr>
              <a:t>[10] Xinyi, Zhang, and </a:t>
            </a:r>
            <a:r>
              <a:rPr lang="en-US" dirty="0" err="1">
                <a:solidFill>
                  <a:srgbClr val="222222"/>
                </a:solidFill>
              </a:rPr>
              <a:t>Lihui</a:t>
            </a:r>
            <a:r>
              <a:rPr lang="en-US" dirty="0">
                <a:solidFill>
                  <a:srgbClr val="222222"/>
                </a:solidFill>
              </a:rPr>
              <a:t> Chen. "Capsule Graph Neural Network." ICLR (2018).</a:t>
            </a:r>
          </a:p>
          <a:p>
            <a:r>
              <a:rPr lang="en-US" dirty="0"/>
              <a:t>[11] Zhao, </a:t>
            </a:r>
            <a:r>
              <a:rPr lang="en-US" dirty="0" err="1"/>
              <a:t>Yongheng</a:t>
            </a:r>
            <a:r>
              <a:rPr lang="en-US" dirty="0"/>
              <a:t>, </a:t>
            </a:r>
            <a:r>
              <a:rPr lang="en-US" dirty="0" err="1"/>
              <a:t>Tolga</a:t>
            </a:r>
            <a:r>
              <a:rPr lang="en-US" dirty="0"/>
              <a:t> </a:t>
            </a:r>
            <a:r>
              <a:rPr lang="en-US" dirty="0" err="1"/>
              <a:t>Birdal</a:t>
            </a:r>
            <a:r>
              <a:rPr lang="en-US" dirty="0"/>
              <a:t>, </a:t>
            </a:r>
            <a:r>
              <a:rPr lang="en-US" dirty="0" err="1"/>
              <a:t>Haowen</a:t>
            </a:r>
            <a:r>
              <a:rPr lang="en-US" dirty="0"/>
              <a:t> Deng, and Federico </a:t>
            </a:r>
            <a:r>
              <a:rPr lang="en-US" dirty="0" err="1"/>
              <a:t>Tombari</a:t>
            </a:r>
            <a:r>
              <a:rPr lang="en-US" dirty="0"/>
              <a:t>. "3D Point-Capsule Networks." CVPR,  (2019).</a:t>
            </a:r>
          </a:p>
          <a:p>
            <a:r>
              <a:rPr lang="en-US" dirty="0"/>
              <a:t>[12] McIntosh, Bruce, Kevin Duarte, Yogesh S. Rawat, and Mubarak Shah. "Multi-modal Capsule Routing for Actor and Action Video Segmentation Conditioned on Natural Language Queries.” preprint (2018).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FECD32-E53F-4130-87D7-DCDA2ACB675B}"/>
              </a:ext>
            </a:extLst>
          </p:cNvPr>
          <p:cNvSpPr/>
          <p:nvPr/>
        </p:nvSpPr>
        <p:spPr>
          <a:xfrm>
            <a:off x="207364" y="5551924"/>
            <a:ext cx="11499954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22222"/>
                </a:solidFill>
              </a:rPr>
              <a:t>Verma, Saurabh, and </a:t>
            </a:r>
            <a:r>
              <a:rPr lang="en-US" sz="1400" dirty="0" err="1">
                <a:solidFill>
                  <a:srgbClr val="222222"/>
                </a:solidFill>
              </a:rPr>
              <a:t>Zhi</a:t>
            </a:r>
            <a:r>
              <a:rPr lang="en-US" sz="1400" dirty="0">
                <a:solidFill>
                  <a:srgbClr val="222222"/>
                </a:solidFill>
              </a:rPr>
              <a:t>-Li Zhang. "Graph capsule convolutional neural networks." ICML Workshop  (2018).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22222"/>
                </a:solidFill>
              </a:rPr>
              <a:t>Kim, </a:t>
            </a:r>
            <a:r>
              <a:rPr lang="en-US" sz="1400" dirty="0" err="1">
                <a:solidFill>
                  <a:srgbClr val="222222"/>
                </a:solidFill>
              </a:rPr>
              <a:t>Jaeyoung</a:t>
            </a:r>
            <a:r>
              <a:rPr lang="en-US" sz="1400" dirty="0">
                <a:solidFill>
                  <a:srgbClr val="222222"/>
                </a:solidFill>
              </a:rPr>
              <a:t>, Sion Jang, </a:t>
            </a:r>
            <a:r>
              <a:rPr lang="en-US" sz="1400" dirty="0" err="1">
                <a:solidFill>
                  <a:srgbClr val="222222"/>
                </a:solidFill>
              </a:rPr>
              <a:t>Sungchul</a:t>
            </a:r>
            <a:r>
              <a:rPr lang="en-US" sz="1400" dirty="0">
                <a:solidFill>
                  <a:srgbClr val="222222"/>
                </a:solidFill>
              </a:rPr>
              <a:t> Choi, and </a:t>
            </a:r>
            <a:r>
              <a:rPr lang="en-US" sz="1400" dirty="0" err="1">
                <a:solidFill>
                  <a:srgbClr val="222222"/>
                </a:solidFill>
              </a:rPr>
              <a:t>Eunjeong</a:t>
            </a:r>
            <a:r>
              <a:rPr lang="en-US" sz="1400" dirty="0">
                <a:solidFill>
                  <a:srgbClr val="222222"/>
                </a:solidFill>
              </a:rPr>
              <a:t> Park. "Text Classification using Capsules." </a:t>
            </a:r>
            <a:r>
              <a:rPr lang="en-US" sz="1400" i="1" dirty="0" err="1">
                <a:solidFill>
                  <a:srgbClr val="222222"/>
                </a:solidFill>
              </a:rPr>
              <a:t>arXiv</a:t>
            </a:r>
            <a:r>
              <a:rPr lang="en-US" sz="1400" i="1" dirty="0">
                <a:solidFill>
                  <a:srgbClr val="222222"/>
                </a:solidFill>
              </a:rPr>
              <a:t> preprint arXiv:1808.03976</a:t>
            </a:r>
            <a:r>
              <a:rPr lang="en-US" sz="1400" dirty="0">
                <a:solidFill>
                  <a:srgbClr val="222222"/>
                </a:solidFill>
              </a:rPr>
              <a:t> (2018).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Algamdi, Abdullah M., Victor Sanchez, and Chang-</a:t>
            </a:r>
            <a:r>
              <a:rPr lang="en-US" sz="1400" dirty="0" err="1"/>
              <a:t>Tsun</a:t>
            </a:r>
            <a:r>
              <a:rPr lang="en-US" sz="1400" dirty="0"/>
              <a:t> Li. "Learning Temporal Information from Spatial Information Using </a:t>
            </a:r>
            <a:r>
              <a:rPr lang="en-US" sz="1400" dirty="0" err="1"/>
              <a:t>CapsNets</a:t>
            </a:r>
            <a:r>
              <a:rPr lang="en-US" sz="1400" dirty="0"/>
              <a:t> for Human Action Recognition." In ICASSP 2019-2019 IEEE International Conference on Acoustics, Speech and Signal Processing (ICASSP), IEEE, 2019.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Ertugrul</a:t>
            </a:r>
            <a:r>
              <a:rPr lang="en-US" sz="1400" dirty="0"/>
              <a:t>, </a:t>
            </a:r>
            <a:r>
              <a:rPr lang="en-US" sz="1400" dirty="0" err="1"/>
              <a:t>Itir</a:t>
            </a:r>
            <a:r>
              <a:rPr lang="en-US" sz="1400" dirty="0"/>
              <a:t> </a:t>
            </a:r>
            <a:r>
              <a:rPr lang="en-US" sz="1400" dirty="0" err="1"/>
              <a:t>Onal</a:t>
            </a:r>
            <a:r>
              <a:rPr lang="en-US" sz="1400" dirty="0"/>
              <a:t>, László A. Jeni, and Jeffrey F. Cohn. "</a:t>
            </a:r>
            <a:r>
              <a:rPr lang="en-US" sz="1400" dirty="0" err="1"/>
              <a:t>FACSCaps</a:t>
            </a:r>
            <a:r>
              <a:rPr lang="en-US" sz="1400" dirty="0"/>
              <a:t>: Pose-Independent Facial Action Coding with Capsules." In IEEE (CVPRW), 2018.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C1A7CAF-99D1-4C04-956D-D1C26AFE8046}"/>
              </a:ext>
            </a:extLst>
          </p:cNvPr>
          <p:cNvSpPr/>
          <p:nvPr/>
        </p:nvSpPr>
        <p:spPr>
          <a:xfrm>
            <a:off x="1302894" y="4474564"/>
            <a:ext cx="2773181" cy="801974"/>
          </a:xfrm>
          <a:prstGeom prst="rect">
            <a:avLst/>
          </a:prstGeom>
          <a:noFill/>
          <a:ln w="3810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9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4604F-C0FB-4102-B757-C3910C66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capsules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0B937-C5B5-4520-90CD-FC27F54A8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2EE77B-9603-44CE-B6EC-AB40B4099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04" y="1690688"/>
            <a:ext cx="11027192" cy="46576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CF961F-8D16-425D-9521-159D40B9A421}"/>
              </a:ext>
            </a:extLst>
          </p:cNvPr>
          <p:cNvSpPr/>
          <p:nvPr/>
        </p:nvSpPr>
        <p:spPr>
          <a:xfrm>
            <a:off x="152400" y="6311900"/>
            <a:ext cx="99359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[9] Zhao, Wei, </a:t>
            </a:r>
            <a:r>
              <a:rPr lang="en-US" sz="1400" dirty="0" err="1"/>
              <a:t>Jianbo</a:t>
            </a:r>
            <a:r>
              <a:rPr lang="en-US" sz="1400" dirty="0"/>
              <a:t> Ye, Min Yang, </a:t>
            </a:r>
            <a:r>
              <a:rPr lang="en-US" sz="1400" dirty="0" err="1"/>
              <a:t>Zeyang</a:t>
            </a:r>
            <a:r>
              <a:rPr lang="en-US" sz="1400" dirty="0"/>
              <a:t> Lei, </a:t>
            </a:r>
            <a:r>
              <a:rPr lang="en-US" sz="1400" dirty="0" err="1"/>
              <a:t>Suofei</a:t>
            </a:r>
            <a:r>
              <a:rPr lang="en-US" sz="1400" dirty="0"/>
              <a:t> Zhang, and Zhou Zhao. "Investigating capsule networks with dynamic routing for text </a:t>
            </a:r>
            <a:r>
              <a:rPr lang="en-US" sz="1400" dirty="0" err="1"/>
              <a:t>classification."EMNLP</a:t>
            </a:r>
            <a:r>
              <a:rPr lang="en-US" sz="1400" dirty="0"/>
              <a:t> (2018).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FAC6D-A1C8-4EF5-9D67-50E8D5D86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864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600EB39-E6F2-4021-9852-79E138F07E3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741405"/>
          <a:ext cx="10515600" cy="54355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D3002-0D6F-4FC1-ACC0-FB595628B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4</a:t>
            </a:fld>
            <a:endParaRPr lang="en-US"/>
          </a:p>
        </p:txBody>
      </p:sp>
      <p:sp>
        <p:nvSpPr>
          <p:cNvPr id="5" name="Trapezoid 4">
            <a:extLst>
              <a:ext uri="{FF2B5EF4-FFF2-40B4-BE49-F238E27FC236}">
                <a16:creationId xmlns:a16="http://schemas.microsoft.com/office/drawing/2014/main" id="{AC152871-CC76-41D5-9E8B-307EC16B15ED}"/>
              </a:ext>
            </a:extLst>
          </p:cNvPr>
          <p:cNvSpPr/>
          <p:nvPr/>
        </p:nvSpPr>
        <p:spPr>
          <a:xfrm>
            <a:off x="10119360" y="1584961"/>
            <a:ext cx="1645919" cy="4771390"/>
          </a:xfrm>
          <a:prstGeom prst="trapezoid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31934CB-737F-4CA8-A69C-D236253DDEDB}"/>
              </a:ext>
            </a:extLst>
          </p:cNvPr>
          <p:cNvSpPr/>
          <p:nvPr/>
        </p:nvSpPr>
        <p:spPr>
          <a:xfrm>
            <a:off x="8829207" y="4617218"/>
            <a:ext cx="929390" cy="16494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908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4604F-C0FB-4102-B757-C3910C66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capsules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0B937-C5B5-4520-90CD-FC27F54A8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2EE77B-9603-44CE-B6EC-AB40B4099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04" y="1690688"/>
            <a:ext cx="11027192" cy="46576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CF961F-8D16-425D-9521-159D40B9A421}"/>
              </a:ext>
            </a:extLst>
          </p:cNvPr>
          <p:cNvSpPr/>
          <p:nvPr/>
        </p:nvSpPr>
        <p:spPr>
          <a:xfrm>
            <a:off x="152400" y="6311900"/>
            <a:ext cx="99359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[9] Zhao, Wei, </a:t>
            </a:r>
            <a:r>
              <a:rPr lang="en-US" sz="1400" dirty="0" err="1"/>
              <a:t>Jianbo</a:t>
            </a:r>
            <a:r>
              <a:rPr lang="en-US" sz="1400" dirty="0"/>
              <a:t> Ye, Min Yang, </a:t>
            </a:r>
            <a:r>
              <a:rPr lang="en-US" sz="1400" dirty="0" err="1"/>
              <a:t>Zeyang</a:t>
            </a:r>
            <a:r>
              <a:rPr lang="en-US" sz="1400" dirty="0"/>
              <a:t> Lei, </a:t>
            </a:r>
            <a:r>
              <a:rPr lang="en-US" sz="1400" dirty="0" err="1"/>
              <a:t>Suofei</a:t>
            </a:r>
            <a:r>
              <a:rPr lang="en-US" sz="1400" dirty="0"/>
              <a:t> Zhang, and Zhou Zhao. "Investigating capsule networks with dynamic routing for text </a:t>
            </a:r>
            <a:r>
              <a:rPr lang="en-US" sz="1400" dirty="0" err="1"/>
              <a:t>classification."EMNLP</a:t>
            </a:r>
            <a:r>
              <a:rPr lang="en-US" sz="1400" dirty="0"/>
              <a:t> (2018).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FAC6D-A1C8-4EF5-9D67-50E8D5D86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40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B3E2D7-AEB5-438B-9D49-84A46B2F2597}"/>
              </a:ext>
            </a:extLst>
          </p:cNvPr>
          <p:cNvSpPr/>
          <p:nvPr/>
        </p:nvSpPr>
        <p:spPr>
          <a:xfrm>
            <a:off x="2310971" y="3770026"/>
            <a:ext cx="6743089" cy="24519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1289B4-1F1D-4537-B09F-6A3BA913AC40}"/>
              </a:ext>
            </a:extLst>
          </p:cNvPr>
          <p:cNvSpPr/>
          <p:nvPr/>
        </p:nvSpPr>
        <p:spPr>
          <a:xfrm>
            <a:off x="4129001" y="1203865"/>
            <a:ext cx="7735425" cy="25511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808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4604F-C0FB-4102-B757-C3910C66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capsules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0B937-C5B5-4520-90CD-FC27F54A8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2EE77B-9603-44CE-B6EC-AB40B4099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04" y="1690688"/>
            <a:ext cx="11027192" cy="46576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CF961F-8D16-425D-9521-159D40B9A421}"/>
              </a:ext>
            </a:extLst>
          </p:cNvPr>
          <p:cNvSpPr/>
          <p:nvPr/>
        </p:nvSpPr>
        <p:spPr>
          <a:xfrm>
            <a:off x="152400" y="6311900"/>
            <a:ext cx="99359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[9] Zhao, Wei, </a:t>
            </a:r>
            <a:r>
              <a:rPr lang="en-US" sz="1400" dirty="0" err="1"/>
              <a:t>Jianbo</a:t>
            </a:r>
            <a:r>
              <a:rPr lang="en-US" sz="1400" dirty="0"/>
              <a:t> Ye, Min Yang, </a:t>
            </a:r>
            <a:r>
              <a:rPr lang="en-US" sz="1400" dirty="0" err="1"/>
              <a:t>Zeyang</a:t>
            </a:r>
            <a:r>
              <a:rPr lang="en-US" sz="1400" dirty="0"/>
              <a:t> Lei, </a:t>
            </a:r>
            <a:r>
              <a:rPr lang="en-US" sz="1400" dirty="0" err="1"/>
              <a:t>Suofei</a:t>
            </a:r>
            <a:r>
              <a:rPr lang="en-US" sz="1400" dirty="0"/>
              <a:t> Zhang, and Zhou Zhao. "Investigating capsule networks with dynamic routing for text </a:t>
            </a:r>
            <a:r>
              <a:rPr lang="en-US" sz="1400" dirty="0" err="1"/>
              <a:t>classification."EMNLP</a:t>
            </a:r>
            <a:r>
              <a:rPr lang="en-US" sz="1400" dirty="0"/>
              <a:t> (2018).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FAC6D-A1C8-4EF5-9D67-50E8D5D86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41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B3E2D7-AEB5-438B-9D49-84A46B2F2597}"/>
              </a:ext>
            </a:extLst>
          </p:cNvPr>
          <p:cNvSpPr/>
          <p:nvPr/>
        </p:nvSpPr>
        <p:spPr>
          <a:xfrm>
            <a:off x="2310971" y="3770026"/>
            <a:ext cx="6743089" cy="24519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1289B4-1F1D-4537-B09F-6A3BA913AC40}"/>
              </a:ext>
            </a:extLst>
          </p:cNvPr>
          <p:cNvSpPr/>
          <p:nvPr/>
        </p:nvSpPr>
        <p:spPr>
          <a:xfrm>
            <a:off x="6183443" y="1203865"/>
            <a:ext cx="5688478" cy="25511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7563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4604F-C0FB-4102-B757-C3910C66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capsules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0B937-C5B5-4520-90CD-FC27F54A8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2EE77B-9603-44CE-B6EC-AB40B4099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04" y="1690688"/>
            <a:ext cx="11027192" cy="46576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CF961F-8D16-425D-9521-159D40B9A421}"/>
              </a:ext>
            </a:extLst>
          </p:cNvPr>
          <p:cNvSpPr/>
          <p:nvPr/>
        </p:nvSpPr>
        <p:spPr>
          <a:xfrm>
            <a:off x="152400" y="6311900"/>
            <a:ext cx="99359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[9] Zhao, Wei, </a:t>
            </a:r>
            <a:r>
              <a:rPr lang="en-US" sz="1400" dirty="0" err="1"/>
              <a:t>Jianbo</a:t>
            </a:r>
            <a:r>
              <a:rPr lang="en-US" sz="1400" dirty="0"/>
              <a:t> Ye, Min Yang, </a:t>
            </a:r>
            <a:r>
              <a:rPr lang="en-US" sz="1400" dirty="0" err="1"/>
              <a:t>Zeyang</a:t>
            </a:r>
            <a:r>
              <a:rPr lang="en-US" sz="1400" dirty="0"/>
              <a:t> Lei, </a:t>
            </a:r>
            <a:r>
              <a:rPr lang="en-US" sz="1400" dirty="0" err="1"/>
              <a:t>Suofei</a:t>
            </a:r>
            <a:r>
              <a:rPr lang="en-US" sz="1400" dirty="0"/>
              <a:t> Zhang, and Zhou Zhao. "Investigating capsule networks with dynamic routing for text </a:t>
            </a:r>
            <a:r>
              <a:rPr lang="en-US" sz="1400" dirty="0" err="1"/>
              <a:t>classification."EMNLP</a:t>
            </a:r>
            <a:r>
              <a:rPr lang="en-US" sz="1400" dirty="0"/>
              <a:t> (2018).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FAC6D-A1C8-4EF5-9D67-50E8D5D86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42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B3E2D7-AEB5-438B-9D49-84A46B2F2597}"/>
              </a:ext>
            </a:extLst>
          </p:cNvPr>
          <p:cNvSpPr/>
          <p:nvPr/>
        </p:nvSpPr>
        <p:spPr>
          <a:xfrm>
            <a:off x="2310971" y="3770026"/>
            <a:ext cx="6743089" cy="24519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1289B4-1F1D-4537-B09F-6A3BA913AC40}"/>
              </a:ext>
            </a:extLst>
          </p:cNvPr>
          <p:cNvSpPr/>
          <p:nvPr/>
        </p:nvSpPr>
        <p:spPr>
          <a:xfrm>
            <a:off x="8514413" y="1203865"/>
            <a:ext cx="3357508" cy="25511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7328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4604F-C0FB-4102-B757-C3910C66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capsules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0B937-C5B5-4520-90CD-FC27F54A8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2EE77B-9603-44CE-B6EC-AB40B4099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04" y="1690688"/>
            <a:ext cx="11027192" cy="46576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CF961F-8D16-425D-9521-159D40B9A421}"/>
              </a:ext>
            </a:extLst>
          </p:cNvPr>
          <p:cNvSpPr/>
          <p:nvPr/>
        </p:nvSpPr>
        <p:spPr>
          <a:xfrm>
            <a:off x="152400" y="6311900"/>
            <a:ext cx="99359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[9] Zhao, Wei, </a:t>
            </a:r>
            <a:r>
              <a:rPr lang="en-US" sz="1400" dirty="0" err="1"/>
              <a:t>Jianbo</a:t>
            </a:r>
            <a:r>
              <a:rPr lang="en-US" sz="1400" dirty="0"/>
              <a:t> Ye, Min Yang, </a:t>
            </a:r>
            <a:r>
              <a:rPr lang="en-US" sz="1400" dirty="0" err="1"/>
              <a:t>Zeyang</a:t>
            </a:r>
            <a:r>
              <a:rPr lang="en-US" sz="1400" dirty="0"/>
              <a:t> Lei, </a:t>
            </a:r>
            <a:r>
              <a:rPr lang="en-US" sz="1400" dirty="0" err="1"/>
              <a:t>Suofei</a:t>
            </a:r>
            <a:r>
              <a:rPr lang="en-US" sz="1400" dirty="0"/>
              <a:t> Zhang, and Zhou Zhao. "Investigating capsule networks with dynamic routing for text </a:t>
            </a:r>
            <a:r>
              <a:rPr lang="en-US" sz="1400" dirty="0" err="1"/>
              <a:t>classification."EMNLP</a:t>
            </a:r>
            <a:r>
              <a:rPr lang="en-US" sz="1400" dirty="0"/>
              <a:t> (2018).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FAC6D-A1C8-4EF5-9D67-50E8D5D86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43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1289B4-1F1D-4537-B09F-6A3BA913AC40}"/>
              </a:ext>
            </a:extLst>
          </p:cNvPr>
          <p:cNvSpPr/>
          <p:nvPr/>
        </p:nvSpPr>
        <p:spPr>
          <a:xfrm>
            <a:off x="8514413" y="1203865"/>
            <a:ext cx="3357508" cy="25511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515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4604F-C0FB-4102-B757-C3910C66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capsules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0B937-C5B5-4520-90CD-FC27F54A8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2EE77B-9603-44CE-B6EC-AB40B4099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04" y="1690688"/>
            <a:ext cx="11027192" cy="46576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CF961F-8D16-425D-9521-159D40B9A421}"/>
              </a:ext>
            </a:extLst>
          </p:cNvPr>
          <p:cNvSpPr/>
          <p:nvPr/>
        </p:nvSpPr>
        <p:spPr>
          <a:xfrm>
            <a:off x="152400" y="6311900"/>
            <a:ext cx="99359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[9] Zhao, Wei, </a:t>
            </a:r>
            <a:r>
              <a:rPr lang="en-US" sz="1400" dirty="0" err="1"/>
              <a:t>Jianbo</a:t>
            </a:r>
            <a:r>
              <a:rPr lang="en-US" sz="1400" dirty="0"/>
              <a:t> Ye, Min Yang, </a:t>
            </a:r>
            <a:r>
              <a:rPr lang="en-US" sz="1400" dirty="0" err="1"/>
              <a:t>Zeyang</a:t>
            </a:r>
            <a:r>
              <a:rPr lang="en-US" sz="1400" dirty="0"/>
              <a:t> Lei, </a:t>
            </a:r>
            <a:r>
              <a:rPr lang="en-US" sz="1400" dirty="0" err="1"/>
              <a:t>Suofei</a:t>
            </a:r>
            <a:r>
              <a:rPr lang="en-US" sz="1400" dirty="0"/>
              <a:t> Zhang, and Zhou Zhao. "Investigating capsule networks with dynamic routing for text </a:t>
            </a:r>
            <a:r>
              <a:rPr lang="en-US" sz="1400" dirty="0" err="1"/>
              <a:t>classification."EMNLP</a:t>
            </a:r>
            <a:r>
              <a:rPr lang="en-US" sz="1400" dirty="0"/>
              <a:t> (2018).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FAC6D-A1C8-4EF5-9D67-50E8D5D86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041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3A8B1-E248-4446-8C5D-184E12CD8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capsules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87CEA-92D2-40C8-A6CA-93212F82F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964F64-33B4-4FFD-AC2A-88B3DA2E1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121" y="1966383"/>
            <a:ext cx="9553757" cy="39032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AE2CB42-2DD0-42E8-AC81-4EB111A4DCC4}"/>
              </a:ext>
            </a:extLst>
          </p:cNvPr>
          <p:cNvSpPr/>
          <p:nvPr/>
        </p:nvSpPr>
        <p:spPr>
          <a:xfrm>
            <a:off x="477186" y="6311900"/>
            <a:ext cx="7145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[10] Xinyi, Zhang, and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Lihui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Chen. "Capsule Graph Neural Network." ICLR (2018).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274C1-4FDC-4EA2-BF28-CE60C2ED2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5295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3A8B1-E248-4446-8C5D-184E12CD8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capsules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87CEA-92D2-40C8-A6CA-93212F82F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964F64-33B4-4FFD-AC2A-88B3DA2E1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121" y="1966383"/>
            <a:ext cx="9553757" cy="39032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AE2CB42-2DD0-42E8-AC81-4EB111A4DCC4}"/>
              </a:ext>
            </a:extLst>
          </p:cNvPr>
          <p:cNvSpPr/>
          <p:nvPr/>
        </p:nvSpPr>
        <p:spPr>
          <a:xfrm>
            <a:off x="477186" y="6311900"/>
            <a:ext cx="7145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[10] Xinyi, Zhang, and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Lihui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Chen. "Capsule Graph Neural Network." ICLR (2018).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274C1-4FDC-4EA2-BF28-CE60C2ED2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46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F7200C-75F5-403B-92C5-E7E0B8ED454D}"/>
              </a:ext>
            </a:extLst>
          </p:cNvPr>
          <p:cNvSpPr/>
          <p:nvPr/>
        </p:nvSpPr>
        <p:spPr>
          <a:xfrm>
            <a:off x="5831173" y="1980468"/>
            <a:ext cx="5071685" cy="38751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238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3A8B1-E248-4446-8C5D-184E12CD8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capsules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87CEA-92D2-40C8-A6CA-93212F82F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964F64-33B4-4FFD-AC2A-88B3DA2E1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121" y="1966383"/>
            <a:ext cx="9553757" cy="39032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AE2CB42-2DD0-42E8-AC81-4EB111A4DCC4}"/>
              </a:ext>
            </a:extLst>
          </p:cNvPr>
          <p:cNvSpPr/>
          <p:nvPr/>
        </p:nvSpPr>
        <p:spPr>
          <a:xfrm>
            <a:off x="477186" y="6311900"/>
            <a:ext cx="7145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[10] Xinyi, Zhang, and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Lihui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Chen. "Capsule Graph Neural Network." ICLR (2018).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274C1-4FDC-4EA2-BF28-CE60C2ED2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47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F7200C-75F5-403B-92C5-E7E0B8ED454D}"/>
              </a:ext>
            </a:extLst>
          </p:cNvPr>
          <p:cNvSpPr/>
          <p:nvPr/>
        </p:nvSpPr>
        <p:spPr>
          <a:xfrm>
            <a:off x="8686800" y="1980468"/>
            <a:ext cx="2186078" cy="38751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0212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3A8B1-E248-4446-8C5D-184E12CD8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capsules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87CEA-92D2-40C8-A6CA-93212F82F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964F64-33B4-4FFD-AC2A-88B3DA2E1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121" y="1966383"/>
            <a:ext cx="9553757" cy="390328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AE2CB42-2DD0-42E8-AC81-4EB111A4DCC4}"/>
              </a:ext>
            </a:extLst>
          </p:cNvPr>
          <p:cNvSpPr/>
          <p:nvPr/>
        </p:nvSpPr>
        <p:spPr>
          <a:xfrm>
            <a:off x="477186" y="6311900"/>
            <a:ext cx="714531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[10] Xinyi, Zhang, and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Lihui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Chen. "Capsule Graph Neural Network." ICLR (2018).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274C1-4FDC-4EA2-BF28-CE60C2ED2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4618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0A1D-9D22-42E4-829E-1728F88C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point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E906C-54A9-4C78-B874-61AEF3DDC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B12582-17F1-4EDA-AE81-18F492A03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79" y="1569267"/>
            <a:ext cx="11399642" cy="46076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C2C6EE7-D4E4-4891-AC52-0BB39EA113FC}"/>
              </a:ext>
            </a:extLst>
          </p:cNvPr>
          <p:cNvSpPr/>
          <p:nvPr/>
        </p:nvSpPr>
        <p:spPr>
          <a:xfrm>
            <a:off x="396178" y="6489127"/>
            <a:ext cx="999200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[11] Zhao,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Yongheng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Tolga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Birdal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Haowen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Deng, and Federico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Tombari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. "3D Point-Capsule Networks." CVPR,  (2019).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681D4-B706-40B6-81D9-619D87D25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35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600EB39-E6F2-4021-9852-79E138F07E3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741405"/>
          <a:ext cx="10515600" cy="54355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D3002-0D6F-4FC1-ACC0-FB595628B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3817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6A7BB-7436-47CA-808C-2724B0814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Multi-modal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8C8F8-44EA-4BF4-893A-8BCE3B351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and text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F0C0B3-C1C2-45A0-9E5E-96262D57B20E}"/>
              </a:ext>
            </a:extLst>
          </p:cNvPr>
          <p:cNvSpPr/>
          <p:nvPr/>
        </p:nvSpPr>
        <p:spPr>
          <a:xfrm>
            <a:off x="394741" y="6176963"/>
            <a:ext cx="937884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</a:rPr>
              <a:t>[12] </a:t>
            </a:r>
            <a:r>
              <a:rPr lang="en-US" sz="1400" dirty="0"/>
              <a:t>McIntosh, Bruce, Kevin Duarte, Yogesh S. Rawat, and Mubarak Shah. "Multi-modal Capsule Routing for Actor and Action Video Segmentation Conditioned on Natural Language Queries.”</a:t>
            </a:r>
            <a:r>
              <a:rPr lang="en-US" sz="1400" i="1" dirty="0"/>
              <a:t> preprint </a:t>
            </a:r>
            <a:r>
              <a:rPr lang="en-US" sz="1400" dirty="0"/>
              <a:t>(2018).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CCB3A6-C94A-47DD-B0DD-B4C180610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903" y="2518526"/>
            <a:ext cx="8534194" cy="35235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005BE-2CE2-4596-A7C8-9BDD08876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879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3A032-B2F1-4F9A-960C-CA1CE90D0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Deeper capsule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8BCA2-9F7A-418C-97A7-74C3F18A0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capsule layers [13]</a:t>
            </a:r>
          </a:p>
          <a:p>
            <a:r>
              <a:rPr lang="en-US" dirty="0"/>
              <a:t>Class-independent decoder</a:t>
            </a:r>
          </a:p>
          <a:p>
            <a:pPr lvl="1"/>
            <a:r>
              <a:rPr lang="en-US" dirty="0"/>
              <a:t>Better regularization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0849E9-CACD-46CD-A6D5-F426FCA15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1271" y="780923"/>
            <a:ext cx="2756520" cy="53960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78686A-3CD4-4612-A25A-F8FBBDFC1831}"/>
              </a:ext>
            </a:extLst>
          </p:cNvPr>
          <p:cNvSpPr/>
          <p:nvPr/>
        </p:nvSpPr>
        <p:spPr>
          <a:xfrm>
            <a:off x="409731" y="6277302"/>
            <a:ext cx="99334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[13]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Rajasegaran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Jathushan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Vinoj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Jayasundara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Sandaru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Jayasekara,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Hirunima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Jayasekara,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Suranga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Seneviratne, and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Ranga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Rodrigo. "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DeepCaps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: Going Deeper with Capsule Networks." 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CVPR 2019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7E4905-53BF-443F-AC8A-62C04B3AC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5443" y="3834542"/>
            <a:ext cx="3319819" cy="1422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DF417E-A544-4DFB-BBFA-DC716A7476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212" y="3577892"/>
            <a:ext cx="3458869" cy="193575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86EC84F-4644-42F0-ABC8-0D421BA99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0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84F5-9061-4121-9647-7F6AB4DA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E0BC-E2B3-4082-9823-C7D199B1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Introduction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Routing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Modality</a:t>
            </a:r>
          </a:p>
          <a:p>
            <a:r>
              <a:rPr lang="en-US" dirty="0"/>
              <a:t>Problem domain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29C1E-4FA6-4100-856C-BDECB0FD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5132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E3EE-B9CA-4B1D-9542-E5DDC2275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domain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A3371-AC02-4246-98B2-91AE7C564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  <a:p>
            <a:r>
              <a:rPr lang="en-US" dirty="0"/>
              <a:t>Segmentation</a:t>
            </a:r>
          </a:p>
          <a:p>
            <a:r>
              <a:rPr lang="en-US" dirty="0"/>
              <a:t>Localization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F2F101-85CC-4C86-92F8-02AACD370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53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83F49-7718-4D11-BDA6-3F8F90803C8E}"/>
              </a:ext>
            </a:extLst>
          </p:cNvPr>
          <p:cNvSpPr/>
          <p:nvPr/>
        </p:nvSpPr>
        <p:spPr>
          <a:xfrm>
            <a:off x="280087" y="3511032"/>
            <a:ext cx="1164830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Sabour</a:t>
            </a:r>
            <a:r>
              <a:rPr lang="en-US" dirty="0"/>
              <a:t>, Sara, Nicholas </a:t>
            </a:r>
            <a:r>
              <a:rPr lang="en-US" dirty="0" err="1"/>
              <a:t>Frosst</a:t>
            </a:r>
            <a:r>
              <a:rPr lang="en-US" dirty="0"/>
              <a:t>, and Geoffrey E. Hinton. "Dynamic routing between capsules." Advances in neural information processing systems. 2017.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Hinton, Geoffrey E., Sara </a:t>
            </a:r>
            <a:r>
              <a:rPr lang="en-US" dirty="0" err="1"/>
              <a:t>Sabour</a:t>
            </a:r>
            <a:r>
              <a:rPr lang="en-US" dirty="0"/>
              <a:t>, and Nicholas </a:t>
            </a:r>
            <a:r>
              <a:rPr lang="en-US" dirty="0" err="1"/>
              <a:t>Frosst</a:t>
            </a:r>
            <a:r>
              <a:rPr lang="en-US" dirty="0"/>
              <a:t>. "Matrix capsules with EM routing." International Conference on Learning Representations. 2018.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Du, </a:t>
            </a:r>
            <a:r>
              <a:rPr lang="en-US" dirty="0" err="1"/>
              <a:t>Yongping</a:t>
            </a:r>
            <a:r>
              <a:rPr lang="en-US" dirty="0"/>
              <a:t>, </a:t>
            </a:r>
            <a:r>
              <a:rPr lang="en-US" dirty="0" err="1"/>
              <a:t>Xiaozheng</a:t>
            </a:r>
            <a:r>
              <a:rPr lang="en-US" dirty="0"/>
              <a:t> Zhao, Meng He, and </a:t>
            </a:r>
            <a:r>
              <a:rPr lang="en-US" dirty="0" err="1"/>
              <a:t>Wenyang</a:t>
            </a:r>
            <a:r>
              <a:rPr lang="en-US" dirty="0"/>
              <a:t> Guo. "A Novel Capsule Based Hybrid Neural Network for Sentiment Classification." IEEE Access 7 (2019): 39321-39328.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LaLonde, Rodney, and </a:t>
            </a:r>
            <a:r>
              <a:rPr lang="en-US" dirty="0" err="1"/>
              <a:t>Ulas</a:t>
            </a:r>
            <a:r>
              <a:rPr lang="en-US" dirty="0"/>
              <a:t> </a:t>
            </a:r>
            <a:r>
              <a:rPr lang="en-US" dirty="0" err="1"/>
              <a:t>Bagci</a:t>
            </a:r>
            <a:r>
              <a:rPr lang="en-US" dirty="0"/>
              <a:t>. "Capsules for object segmentation." Medical Imaging with Deep Learning (2018).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Duarte, Kevin, Yogesh Rawat, and Mubarak Shah. "</a:t>
            </a:r>
            <a:r>
              <a:rPr lang="en-US" dirty="0" err="1"/>
              <a:t>Videocapsulenet</a:t>
            </a:r>
            <a:r>
              <a:rPr lang="en-US" dirty="0"/>
              <a:t>: A simplified network for action detection." Advances in Neural Information Processing Systems. 2018.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McIntosh, Bruce, Kevin Duarte, Yogesh S. Rawat, and Mubarak Shah. "Multi-modal Capsule Routing for Actor and Action Video Segmentation Conditioned on Natural Language Queries." </a:t>
            </a:r>
            <a:r>
              <a:rPr lang="en-US" dirty="0" err="1"/>
              <a:t>arXiv</a:t>
            </a:r>
            <a:r>
              <a:rPr lang="en-US" dirty="0"/>
              <a:t> preprint (2018).</a:t>
            </a:r>
          </a:p>
        </p:txBody>
      </p:sp>
    </p:spTree>
    <p:extLst>
      <p:ext uri="{BB962C8B-B14F-4D97-AF65-F5344CB8AC3E}">
        <p14:creationId xmlns:p14="http://schemas.microsoft.com/office/powerpoint/2010/main" val="390801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7B711-3AAF-403D-B837-AB929C95F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5799D-0E59-41E9-8A68-CDCA81328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Image, video, text, graph, 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AD6C2A-D981-436C-9988-77B6461AD4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90" r="-2"/>
          <a:stretch/>
        </p:blipFill>
        <p:spPr>
          <a:xfrm>
            <a:off x="1459291" y="2289328"/>
            <a:ext cx="8704305" cy="34239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9271BAB-0850-41D1-82E0-9D630C972431}"/>
              </a:ext>
            </a:extLst>
          </p:cNvPr>
          <p:cNvSpPr/>
          <p:nvPr/>
        </p:nvSpPr>
        <p:spPr>
          <a:xfrm>
            <a:off x="256247" y="6363217"/>
            <a:ext cx="990734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[4] Hinton, Geoffrey E., Sara </a:t>
            </a:r>
            <a:r>
              <a:rPr lang="en-US" sz="1400" dirty="0" err="1"/>
              <a:t>Sabour</a:t>
            </a:r>
            <a:r>
              <a:rPr lang="en-US" sz="1400" dirty="0"/>
              <a:t>, and Nicholas </a:t>
            </a:r>
            <a:r>
              <a:rPr lang="en-US" sz="1400" dirty="0" err="1"/>
              <a:t>Frosst</a:t>
            </a:r>
            <a:r>
              <a:rPr lang="en-US" sz="1400" dirty="0"/>
              <a:t>. "Matrix capsules with EM routing.“ ICLR (2018).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799437-7246-44E9-9CCA-7F52C7E8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153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F7730-4A4A-40C2-982F-E4F829B5D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10081-0C30-433B-8949-4888D7339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5BB5B9-5C1A-4770-A55A-BBF707457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191" y="1958984"/>
            <a:ext cx="11229617" cy="421797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7B0A850-95DE-466B-AD4D-F536695773AC}"/>
              </a:ext>
            </a:extLst>
          </p:cNvPr>
          <p:cNvSpPr/>
          <p:nvPr/>
        </p:nvSpPr>
        <p:spPr>
          <a:xfrm>
            <a:off x="310548" y="6445259"/>
            <a:ext cx="1157090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[15] LaLonde, Rodney, and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Ulas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Bagci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. "Capsules for Object Segmentation." (2018). </a:t>
            </a:r>
            <a:r>
              <a:rPr lang="en-US" sz="1400" dirty="0"/>
              <a:t>Conference on Medical Imaging with Deep Learning (MIDL 2018),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D2C9D-DABA-47C1-A0A9-14326D98D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7391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72295-E2BD-4ED4-8612-2A563D8F8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08BC5-E804-477E-BEC1-507F5F6D0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F07D34-13AB-4F4B-ADB0-029A22EA6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41" y="1690688"/>
            <a:ext cx="11013917" cy="45491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2AB8888-D263-4BC9-A899-7907CADAAE3C}"/>
              </a:ext>
            </a:extLst>
          </p:cNvPr>
          <p:cNvSpPr/>
          <p:nvPr/>
        </p:nvSpPr>
        <p:spPr>
          <a:xfrm>
            <a:off x="152400" y="6311900"/>
            <a:ext cx="11887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[8] Duarte, Kevin, Yogesh Rawat, and Mubarak Shah. "</a:t>
            </a:r>
            <a:r>
              <a:rPr lang="en-US" sz="1600" dirty="0" err="1"/>
              <a:t>Videocapsulenet</a:t>
            </a:r>
            <a:r>
              <a:rPr lang="en-US" sz="1600" dirty="0"/>
              <a:t>: A simplified network for action detection." </a:t>
            </a:r>
            <a:r>
              <a:rPr lang="en-US" sz="1600" dirty="0" err="1"/>
              <a:t>NeurIPS</a:t>
            </a:r>
            <a:r>
              <a:rPr lang="en-US" sz="1600" dirty="0"/>
              <a:t>. 2018.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98A75-E9F9-4AA7-9ED9-5C0C21445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81207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84F5-9061-4121-9647-7F6AB4DA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E0BC-E2B3-4082-9823-C7D199B1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Introduction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Routing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Modality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Problem domain</a:t>
            </a:r>
          </a:p>
          <a:p>
            <a:r>
              <a:rPr lang="en-US" dirty="0"/>
              <a:t>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29C1E-4FA6-4100-856C-BDECB0FD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047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1F2D3-7AFA-4B41-AB50-83CE65F82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D4FC1-C710-413A-8F5F-906997C5F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 extraction [1, 2]</a:t>
            </a:r>
          </a:p>
          <a:p>
            <a:r>
              <a:rPr lang="en-US" dirty="0"/>
              <a:t>Adversary detection [3]</a:t>
            </a:r>
          </a:p>
          <a:p>
            <a:r>
              <a:rPr lang="en-US" dirty="0"/>
              <a:t>Brain tumor classification [4]</a:t>
            </a:r>
          </a:p>
          <a:p>
            <a:r>
              <a:rPr lang="en-US" dirty="0"/>
              <a:t>Classification of Breast Cancer [5]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7D8936-D940-4808-AFD3-53DA76255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58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32FAFE-0310-4332-9AD7-434793489A71}"/>
              </a:ext>
            </a:extLst>
          </p:cNvPr>
          <p:cNvSpPr/>
          <p:nvPr/>
        </p:nvSpPr>
        <p:spPr>
          <a:xfrm>
            <a:off x="197708" y="4124216"/>
            <a:ext cx="11565924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buFont typeface="+mj-lt"/>
              <a:buAutoNum type="arabicPeriod"/>
            </a:pP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Mobiny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Aryan, Hengyang Lu, Hien V. Nguyen, Badrinath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Roysam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and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Navin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Varadarajan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. "Automated Classification of Apoptosis in Phase Contrast Microscopy Using Capsule Network." </a:t>
            </a:r>
            <a:r>
              <a:rPr lang="en-US" sz="1200" i="1" dirty="0">
                <a:solidFill>
                  <a:srgbClr val="222222"/>
                </a:solidFill>
                <a:latin typeface="Calibri" panose="020F0502020204030204" pitchFamily="34" charset="0"/>
              </a:rPr>
              <a:t>IEEE transactions on medical imaging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(2019).</a:t>
            </a:r>
            <a:endParaRPr lang="en-US" sz="12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base">
              <a:buFont typeface="+mj-lt"/>
              <a:buAutoNum type="arabicPeriod"/>
            </a:pP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A. PV, K. M.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Buddhiraju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and A.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Porwal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"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Capsulenet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-Based Spatial–Spectral Classifier for Hyperspectral Images," in </a:t>
            </a:r>
            <a:r>
              <a:rPr lang="en-US" sz="1200" i="1" dirty="0">
                <a:solidFill>
                  <a:srgbClr val="222222"/>
                </a:solidFill>
                <a:latin typeface="Calibri" panose="020F0502020204030204" pitchFamily="34" charset="0"/>
              </a:rPr>
              <a:t>IEEE Journal of Selected Topics in Applied Earth Observations and Remote Sensing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. 2019</a:t>
            </a:r>
          </a:p>
          <a:p>
            <a:pPr fontAlgn="base">
              <a:buFont typeface="+mj-lt"/>
              <a:buAutoNum type="arabicPeriod"/>
            </a:pP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Jinliang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Guo, Fang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Fang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Wei Wang, Fuji Ren: EEG Emotion Recognition Based on Granger Causality and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CapsNet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Neural Network. International Conference on Cloud Computing and Intelligence Systems, 2018</a:t>
            </a:r>
          </a:p>
          <a:p>
            <a:pPr fontAlgn="base">
              <a:buFont typeface="+mj-lt"/>
              <a:buAutoNum type="arabicPeriod"/>
            </a:pP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X. Wang, K. Tan, Q. Du, Y. Chen and P. Du, "Caps-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TripleGAN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: GAN-Assisted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CapsNet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for Hyperspectral Image Classification," in </a:t>
            </a:r>
            <a:r>
              <a:rPr lang="en-US" sz="1200" i="1" dirty="0">
                <a:solidFill>
                  <a:srgbClr val="222222"/>
                </a:solidFill>
                <a:latin typeface="Calibri" panose="020F0502020204030204" pitchFamily="34" charset="0"/>
              </a:rPr>
              <a:t>IEEE Transactions on Geoscience and Remote Sensing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. 2019</a:t>
            </a:r>
          </a:p>
          <a:p>
            <a:pPr fontAlgn="base">
              <a:buFont typeface="+mj-lt"/>
              <a:buAutoNum type="arabicPeriod"/>
            </a:pP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Beşer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Fuat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Merve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Ayyüce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Kizrak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Bülent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Bolat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and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Tülay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Yildirim. "Recognition of sign language using capsule networks." In </a:t>
            </a:r>
            <a:r>
              <a:rPr lang="en-US" sz="1200" i="1" dirty="0">
                <a:solidFill>
                  <a:srgbClr val="222222"/>
                </a:solidFill>
                <a:latin typeface="Calibri" panose="020F0502020204030204" pitchFamily="34" charset="0"/>
              </a:rPr>
              <a:t>2018 26th Signal Processing and Communications Applications Conference (SIU)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pp. 1-4. IEEE, 2018.</a:t>
            </a:r>
          </a:p>
          <a:p>
            <a:pPr fontAlgn="base">
              <a:buFont typeface="+mj-lt"/>
              <a:buAutoNum type="arabicPeriod"/>
            </a:pP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Zhao,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Tianming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Yuanning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Liu,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Guang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Huo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and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Xiaodong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Zhu. "A Deep Learning Iris Recognition Method Based on Capsule Network Architecture." </a:t>
            </a:r>
            <a:r>
              <a:rPr lang="en-US" sz="1200" i="1" dirty="0">
                <a:solidFill>
                  <a:srgbClr val="222222"/>
                </a:solidFill>
                <a:latin typeface="Calibri" panose="020F0502020204030204" pitchFamily="34" charset="0"/>
              </a:rPr>
              <a:t>IEEE Access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7 (2019): 49691-49701.</a:t>
            </a:r>
          </a:p>
          <a:p>
            <a:pPr fontAlgn="base">
              <a:buFont typeface="+mj-lt"/>
              <a:buAutoNum type="arabicPeriod"/>
            </a:pP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Marchisio, Alberto, Giorgio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Nanfa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Faiq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 Khalid, Muhammad Abdullah Hanif, Maurizio Martina, and Muhammad Shafique. "</a:t>
            </a:r>
            <a:r>
              <a:rPr lang="en-US" sz="1200" dirty="0" err="1">
                <a:solidFill>
                  <a:srgbClr val="222222"/>
                </a:solidFill>
                <a:latin typeface="Calibri" panose="020F0502020204030204" pitchFamily="34" charset="0"/>
              </a:rPr>
              <a:t>CapsAttacks</a:t>
            </a:r>
            <a:r>
              <a:rPr lang="en-US" sz="1200" dirty="0">
                <a:solidFill>
                  <a:srgbClr val="222222"/>
                </a:solidFill>
                <a:latin typeface="Calibri" panose="020F0502020204030204" pitchFamily="34" charset="0"/>
              </a:rPr>
              <a:t>: Robust and Imperceptible Adversarial Attacks on Capsule Networks." International Conference on Machine Learning Workshop 8(2019).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C48BAD-653F-42DC-BF64-B2FC2A81A885}"/>
              </a:ext>
            </a:extLst>
          </p:cNvPr>
          <p:cNvSpPr/>
          <p:nvPr/>
        </p:nvSpPr>
        <p:spPr>
          <a:xfrm>
            <a:off x="6178378" y="1027906"/>
            <a:ext cx="581591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buFont typeface="+mj-lt"/>
              <a:buAutoNum type="arabicPeriod"/>
            </a:pP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Zhang,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Xinsong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Pengshuai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 Li,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Weijia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 Jia, and Hai Zhao. "Multi-labeled Relation Extraction with Attentive Capsule Network." AAAI (2018).</a:t>
            </a:r>
          </a:p>
          <a:p>
            <a:pPr fontAlgn="base">
              <a:buFont typeface="+mj-lt"/>
              <a:buAutoNum type="arabicPeriod"/>
            </a:pP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Zhang,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Ningyu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Shumin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 Deng,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Zhanlin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 Sun, Xi Chen, Wei Zhang, and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Huajun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 Chen. "Attention-Based Capsule Networks with Dynamic Routing for Relation Extraction.“ EMNLP 2018</a:t>
            </a:r>
          </a:p>
          <a:p>
            <a:pPr fontAlgn="base">
              <a:buFont typeface="+mj-lt"/>
              <a:buAutoNum type="arabicPeriod"/>
            </a:pP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Afshar,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Parnian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Arash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Mohammadi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, and Konstantinos N.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Plataniotis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. "Brain tumor type classification via capsule networks." </a:t>
            </a:r>
            <a:r>
              <a:rPr lang="en-US" sz="1500" i="1" dirty="0">
                <a:solidFill>
                  <a:srgbClr val="222222"/>
                </a:solidFill>
                <a:latin typeface="Calibri" panose="020F0502020204030204" pitchFamily="34" charset="0"/>
              </a:rPr>
              <a:t>ICIP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, 2018.</a:t>
            </a:r>
          </a:p>
          <a:p>
            <a:pPr fontAlgn="base">
              <a:buFont typeface="+mj-lt"/>
              <a:buAutoNum type="arabicPeriod"/>
            </a:pP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Jinliang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 Guo, Fang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Fang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, Wei Wang, Fuji Ren: EEG Emotion Recognition Based on Granger Causality and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CapsNet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 Neural Network. CCIS, 2018.</a:t>
            </a:r>
          </a:p>
          <a:p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5.Lesmantas, Tomas, and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Robertas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 </a:t>
            </a:r>
            <a:r>
              <a:rPr lang="en-US" sz="1500" dirty="0" err="1">
                <a:solidFill>
                  <a:srgbClr val="222222"/>
                </a:solidFill>
                <a:latin typeface="Calibri" panose="020F0502020204030204" pitchFamily="34" charset="0"/>
              </a:rPr>
              <a:t>Alzbutas</a:t>
            </a:r>
            <a:r>
              <a:rPr lang="en-US" sz="1500" dirty="0">
                <a:solidFill>
                  <a:srgbClr val="222222"/>
                </a:solidFill>
                <a:latin typeface="Calibri" panose="020F0502020204030204" pitchFamily="34" charset="0"/>
              </a:rPr>
              <a:t>. "Convolutional capsule network for classification of breast cancer histology images." ICIAR, 2018.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032735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13CBE-3FC1-4F07-A1C7-022E5DF13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CA321-F39B-411B-94C9-B793FEE53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B0FBEE-BAB0-4C21-BA9C-A1C8715EE662}"/>
              </a:ext>
            </a:extLst>
          </p:cNvPr>
          <p:cNvSpPr/>
          <p:nvPr/>
        </p:nvSpPr>
        <p:spPr>
          <a:xfrm>
            <a:off x="514661" y="6403671"/>
            <a:ext cx="103307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[18] 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Zhang,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Xinsong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Pengshuai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Li,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Weijia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Jia, and Hai Zhao. "Multi-labeled Relation Extraction with Attentive Capsule Network." AAAI (2018).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473227-CB09-430A-9874-94C7A2274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300" y="1690688"/>
            <a:ext cx="9161399" cy="435133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9A4FD-2E66-409D-ABB5-9435A3B15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67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84F5-9061-4121-9647-7F6AB4DA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E0BC-E2B3-4082-9823-C7D199B1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Early work</a:t>
            </a:r>
          </a:p>
          <a:p>
            <a:pPr lvl="1"/>
            <a:r>
              <a:rPr lang="en-US" dirty="0"/>
              <a:t>Foundational work</a:t>
            </a:r>
          </a:p>
          <a:p>
            <a:pPr lvl="1"/>
            <a:r>
              <a:rPr lang="en-US" dirty="0"/>
              <a:t>Video capsules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29C1E-4FA6-4100-856C-BDECB0FD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869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787D-E1AF-488F-8C88-F928B26B2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4EAE3-B16E-4E1B-AE3B-542BAB9E7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55568-3D30-4E41-8A42-563C4E9F3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73" y="2092539"/>
            <a:ext cx="11184653" cy="381093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2B320-2BF6-4510-BC49-D3403033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0F3E72-D0CE-423C-AE52-B33A87CAD154}"/>
              </a:ext>
            </a:extLst>
          </p:cNvPr>
          <p:cNvSpPr/>
          <p:nvPr/>
        </p:nvSpPr>
        <p:spPr>
          <a:xfrm>
            <a:off x="2761634" y="2092538"/>
            <a:ext cx="8926692" cy="38751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7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787D-E1AF-488F-8C88-F928B26B2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4EAE3-B16E-4E1B-AE3B-542BAB9E7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55568-3D30-4E41-8A42-563C4E9F3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73" y="2092539"/>
            <a:ext cx="11184653" cy="381093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2B320-2BF6-4510-BC49-D3403033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0F3E72-D0CE-423C-AE52-B33A87CAD154}"/>
              </a:ext>
            </a:extLst>
          </p:cNvPr>
          <p:cNvSpPr/>
          <p:nvPr/>
        </p:nvSpPr>
        <p:spPr>
          <a:xfrm>
            <a:off x="2761634" y="2092538"/>
            <a:ext cx="7716491" cy="38751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1978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787D-E1AF-488F-8C88-F928B26B2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4EAE3-B16E-4E1B-AE3B-542BAB9E7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55568-3D30-4E41-8A42-563C4E9F3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73" y="2092539"/>
            <a:ext cx="11184653" cy="38109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526A84-BEEA-4A42-BBFE-1198F1C24550}"/>
              </a:ext>
            </a:extLst>
          </p:cNvPr>
          <p:cNvSpPr/>
          <p:nvPr/>
        </p:nvSpPr>
        <p:spPr>
          <a:xfrm>
            <a:off x="312294" y="6305320"/>
            <a:ext cx="10585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[19] 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Zhang,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Ningyu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Shumin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Deng,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Zhanlin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Sun, Xi Chen, Wei Zhang, and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Huajun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Chen. "Attention-Based Capsule Networks with Dynamic Routing for Relation Extraction.“ EMNLP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2B320-2BF6-4510-BC49-D3403033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3542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787D-E1AF-488F-8C88-F928B26B2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4EAE3-B16E-4E1B-AE3B-542BAB9E7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55568-3D30-4E41-8A42-563C4E9F3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73" y="2092539"/>
            <a:ext cx="11184653" cy="381093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2B320-2BF6-4510-BC49-D3403033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0F3E72-D0CE-423C-AE52-B33A87CAD154}"/>
              </a:ext>
            </a:extLst>
          </p:cNvPr>
          <p:cNvSpPr/>
          <p:nvPr/>
        </p:nvSpPr>
        <p:spPr>
          <a:xfrm>
            <a:off x="2668249" y="2092538"/>
            <a:ext cx="7802381" cy="38751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130EB6-1C72-40AA-A5F6-92C24631401C}"/>
              </a:ext>
            </a:extLst>
          </p:cNvPr>
          <p:cNvSpPr/>
          <p:nvPr/>
        </p:nvSpPr>
        <p:spPr>
          <a:xfrm>
            <a:off x="312294" y="6305320"/>
            <a:ext cx="10585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[19] 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Zhang,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Ningyu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Shumin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Deng,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Zhanlin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Sun, Xi Chen, Wei Zhang, and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Huajun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Chen. "Attention-Based Capsule Networks with Dynamic Routing for Relation Extraction.“ EMNLP 2018</a:t>
            </a:r>
          </a:p>
        </p:txBody>
      </p:sp>
    </p:spTree>
    <p:extLst>
      <p:ext uri="{BB962C8B-B14F-4D97-AF65-F5344CB8AC3E}">
        <p14:creationId xmlns:p14="http://schemas.microsoft.com/office/powerpoint/2010/main" val="371384706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787D-E1AF-488F-8C88-F928B26B2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4EAE3-B16E-4E1B-AE3B-542BAB9E7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55568-3D30-4E41-8A42-563C4E9F3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73" y="2092539"/>
            <a:ext cx="11184653" cy="381093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2B320-2BF6-4510-BC49-D3403033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0F3E72-D0CE-423C-AE52-B33A87CAD154}"/>
              </a:ext>
            </a:extLst>
          </p:cNvPr>
          <p:cNvSpPr/>
          <p:nvPr/>
        </p:nvSpPr>
        <p:spPr>
          <a:xfrm>
            <a:off x="4654446" y="2197468"/>
            <a:ext cx="5943600" cy="30266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305437-CE75-4FCA-9DC3-BAAF91756E99}"/>
              </a:ext>
            </a:extLst>
          </p:cNvPr>
          <p:cNvSpPr/>
          <p:nvPr/>
        </p:nvSpPr>
        <p:spPr>
          <a:xfrm flipV="1">
            <a:off x="4826833" y="5273882"/>
            <a:ext cx="5878643" cy="5722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F2EE8E-D7C4-4CEF-A777-F0A981E05D99}"/>
              </a:ext>
            </a:extLst>
          </p:cNvPr>
          <p:cNvSpPr/>
          <p:nvPr/>
        </p:nvSpPr>
        <p:spPr>
          <a:xfrm>
            <a:off x="312294" y="6305320"/>
            <a:ext cx="10585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[19] 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Zhang,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Ningyu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Shumin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Deng,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Zhanlin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Sun, Xi Chen, Wei Zhang, and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Huajun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Chen. "Attention-Based Capsule Networks with Dynamic Routing for Relation Extraction.“ EMNLP 2018</a:t>
            </a:r>
          </a:p>
        </p:txBody>
      </p:sp>
    </p:spTree>
    <p:extLst>
      <p:ext uri="{BB962C8B-B14F-4D97-AF65-F5344CB8AC3E}">
        <p14:creationId xmlns:p14="http://schemas.microsoft.com/office/powerpoint/2010/main" val="121537931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787D-E1AF-488F-8C88-F928B26B2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4EAE3-B16E-4E1B-AE3B-542BAB9E7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55568-3D30-4E41-8A42-563C4E9F3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73" y="2092539"/>
            <a:ext cx="11184653" cy="381093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2B320-2BF6-4510-BC49-D3403033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0F3E72-D0CE-423C-AE52-B33A87CAD154}"/>
              </a:ext>
            </a:extLst>
          </p:cNvPr>
          <p:cNvSpPr/>
          <p:nvPr/>
        </p:nvSpPr>
        <p:spPr>
          <a:xfrm>
            <a:off x="5576342" y="2197468"/>
            <a:ext cx="5021704" cy="30266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305437-CE75-4FCA-9DC3-BAAF91756E99}"/>
              </a:ext>
            </a:extLst>
          </p:cNvPr>
          <p:cNvSpPr/>
          <p:nvPr/>
        </p:nvSpPr>
        <p:spPr>
          <a:xfrm flipV="1">
            <a:off x="5898630" y="5273882"/>
            <a:ext cx="4806846" cy="5722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F2EE8E-D7C4-4CEF-A777-F0A981E05D99}"/>
              </a:ext>
            </a:extLst>
          </p:cNvPr>
          <p:cNvSpPr/>
          <p:nvPr/>
        </p:nvSpPr>
        <p:spPr>
          <a:xfrm>
            <a:off x="312294" y="6305320"/>
            <a:ext cx="10585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[19] 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Zhang,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Ningyu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Shumin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Deng,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Zhanlin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Sun, Xi Chen, Wei Zhang, and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Huajun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Chen. "Attention-Based Capsule Networks with Dynamic Routing for Relation Extraction.“ EMNLP 2018</a:t>
            </a:r>
          </a:p>
        </p:txBody>
      </p:sp>
    </p:spTree>
    <p:extLst>
      <p:ext uri="{BB962C8B-B14F-4D97-AF65-F5344CB8AC3E}">
        <p14:creationId xmlns:p14="http://schemas.microsoft.com/office/powerpoint/2010/main" val="233054646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787D-E1AF-488F-8C88-F928B26B2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4EAE3-B16E-4E1B-AE3B-542BAB9E7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55568-3D30-4E41-8A42-563C4E9F3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73" y="2092539"/>
            <a:ext cx="11184653" cy="38109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526A84-BEEA-4A42-BBFE-1198F1C24550}"/>
              </a:ext>
            </a:extLst>
          </p:cNvPr>
          <p:cNvSpPr/>
          <p:nvPr/>
        </p:nvSpPr>
        <p:spPr>
          <a:xfrm>
            <a:off x="312294" y="6305320"/>
            <a:ext cx="10585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[19] 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Zhang,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Ningyu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Shumin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Deng,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Zhanlin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Sun, Xi Chen, Wei Zhang, and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Huajun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Chen. "Attention-Based Capsule Networks with Dynamic Routing for Relation Extraction.“ EMNLP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2B320-2BF6-4510-BC49-D3403033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66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DD0DE3-993C-4F02-870A-F7037E33FF4A}"/>
              </a:ext>
            </a:extLst>
          </p:cNvPr>
          <p:cNvSpPr/>
          <p:nvPr/>
        </p:nvSpPr>
        <p:spPr>
          <a:xfrm>
            <a:off x="7547547" y="2197468"/>
            <a:ext cx="3087974" cy="30266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E2A00B-4643-457D-9678-00863123FD5D}"/>
              </a:ext>
            </a:extLst>
          </p:cNvPr>
          <p:cNvSpPr/>
          <p:nvPr/>
        </p:nvSpPr>
        <p:spPr>
          <a:xfrm flipV="1">
            <a:off x="7892320" y="5273882"/>
            <a:ext cx="2813155" cy="5722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3728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787D-E1AF-488F-8C88-F928B26B2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4EAE3-B16E-4E1B-AE3B-542BAB9E7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55568-3D30-4E41-8A42-563C4E9F3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73" y="2092539"/>
            <a:ext cx="11184653" cy="38109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526A84-BEEA-4A42-BBFE-1198F1C24550}"/>
              </a:ext>
            </a:extLst>
          </p:cNvPr>
          <p:cNvSpPr/>
          <p:nvPr/>
        </p:nvSpPr>
        <p:spPr>
          <a:xfrm>
            <a:off x="312294" y="6305320"/>
            <a:ext cx="10585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[19] 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Zhang,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Ningyu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Shumin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Deng,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Zhanlin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Sun, Xi Chen, Wei Zhang, and </a:t>
            </a:r>
            <a:r>
              <a:rPr lang="en-US" sz="1400" dirty="0" err="1">
                <a:solidFill>
                  <a:srgbClr val="222222"/>
                </a:solidFill>
                <a:latin typeface="Calibri" panose="020F0502020204030204" pitchFamily="34" charset="0"/>
              </a:rPr>
              <a:t>Huajun</a:t>
            </a:r>
            <a:r>
              <a:rPr lang="en-US" sz="1400" dirty="0">
                <a:solidFill>
                  <a:srgbClr val="222222"/>
                </a:solidFill>
                <a:latin typeface="Calibri" panose="020F0502020204030204" pitchFamily="34" charset="0"/>
              </a:rPr>
              <a:t> Chen. "Attention-Based Capsule Networks with Dynamic Routing for Relation Extraction.“ EMNLP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2B320-2BF6-4510-BC49-D3403033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49591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E08A3-F927-4255-A32C-E9ADE13F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adversarial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B96AD-BD1D-40F8-9214-F9DE4ED18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467BD3-6B19-409F-96F8-E2A396195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161" y="1899086"/>
            <a:ext cx="6477674" cy="42778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929AF3-315E-4406-95CB-2A1FCD9A1962}"/>
              </a:ext>
            </a:extLst>
          </p:cNvPr>
          <p:cNvSpPr/>
          <p:nvPr/>
        </p:nvSpPr>
        <p:spPr>
          <a:xfrm>
            <a:off x="319789" y="6231265"/>
            <a:ext cx="115524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[20]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Frosst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Nicholas, Sara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Sabour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and Geoffrey Hinton. "DARCCC: Detecting Adversaries by Reconstruction from Class Conditional Capsules." </a:t>
            </a:r>
            <a:r>
              <a:rPr lang="en-US" sz="1400" i="1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arXiv:1811.06969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(2018).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2F2E2-17EB-4443-9738-14AA6BBB6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40697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E08A3-F927-4255-A32C-E9ADE13F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adversarial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B96AD-BD1D-40F8-9214-F9DE4ED18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467BD3-6B19-409F-96F8-E2A396195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161" y="1899086"/>
            <a:ext cx="6477674" cy="42778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929AF3-315E-4406-95CB-2A1FCD9A1962}"/>
              </a:ext>
            </a:extLst>
          </p:cNvPr>
          <p:cNvSpPr/>
          <p:nvPr/>
        </p:nvSpPr>
        <p:spPr>
          <a:xfrm>
            <a:off x="319789" y="6231265"/>
            <a:ext cx="115524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[20]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Frosst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Nicholas, Sara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Sabour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and Geoffrey Hinton. "DARCCC: Detecting Adversaries by Reconstruction from Class Conditional Capsules." </a:t>
            </a:r>
            <a:r>
              <a:rPr lang="en-US" sz="1400" i="1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arXiv:1811.06969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(2018).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2F2E2-17EB-4443-9738-14AA6BBB6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69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83ED6B-DE5B-44DA-9AC2-77C8C35CE3C3}"/>
              </a:ext>
            </a:extLst>
          </p:cNvPr>
          <p:cNvSpPr/>
          <p:nvPr/>
        </p:nvSpPr>
        <p:spPr>
          <a:xfrm>
            <a:off x="4028303" y="3945925"/>
            <a:ext cx="5222789" cy="22722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84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84F5-9061-4121-9647-7F6AB4DA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E0BC-E2B3-4082-9823-C7D199B1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Routing</a:t>
            </a:r>
          </a:p>
          <a:p>
            <a:pPr lvl="1"/>
            <a:r>
              <a:rPr lang="en-US" dirty="0"/>
              <a:t>Dynamic vs EM</a:t>
            </a:r>
          </a:p>
          <a:p>
            <a:pPr lvl="1"/>
            <a:r>
              <a:rPr lang="en-US" dirty="0"/>
              <a:t>Attention</a:t>
            </a:r>
          </a:p>
          <a:p>
            <a:pPr lvl="1"/>
            <a:r>
              <a:rPr lang="en-US" dirty="0"/>
              <a:t>Multi-modal</a:t>
            </a:r>
          </a:p>
          <a:p>
            <a:pPr lvl="1"/>
            <a:r>
              <a:rPr lang="en-US" dirty="0"/>
              <a:t>Generic</a:t>
            </a:r>
          </a:p>
          <a:p>
            <a:pPr lvl="1"/>
            <a:r>
              <a:rPr lang="en-US" dirty="0"/>
              <a:t>Fast dynamic routing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29C1E-4FA6-4100-856C-BDECB0FD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94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E08A3-F927-4255-A32C-E9ADE13F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adversarial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B96AD-BD1D-40F8-9214-F9DE4ED18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467BD3-6B19-409F-96F8-E2A396195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161" y="1899086"/>
            <a:ext cx="6477674" cy="42778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929AF3-315E-4406-95CB-2A1FCD9A1962}"/>
              </a:ext>
            </a:extLst>
          </p:cNvPr>
          <p:cNvSpPr/>
          <p:nvPr/>
        </p:nvSpPr>
        <p:spPr>
          <a:xfrm>
            <a:off x="319789" y="6231265"/>
            <a:ext cx="115524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[20]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Frosst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Nicholas, Sara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Sabour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and Geoffrey Hinton. "DARCCC: Detecting Adversaries by Reconstruction from Class Conditional Capsules." </a:t>
            </a:r>
            <a:r>
              <a:rPr lang="en-US" sz="1400" i="1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arXiv:1811.06969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(2018).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2F2E2-17EB-4443-9738-14AA6BBB6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44461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0D704-887F-4FBA-8AA9-C7B493A3B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8562C-25B6-4807-9358-B878448B6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7EE13A-FE20-4FCD-A53D-BFA3460C4D17}"/>
              </a:ext>
            </a:extLst>
          </p:cNvPr>
          <p:cNvSpPr/>
          <p:nvPr/>
        </p:nvSpPr>
        <p:spPr>
          <a:xfrm>
            <a:off x="319789" y="6231265"/>
            <a:ext cx="115524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[20]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Frosst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Nicholas, Sara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Sabour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and Geoffrey Hinton. "DARCCC: Detecting Adversaries by Reconstruction from Class Conditional Capsules." </a:t>
            </a:r>
            <a:r>
              <a:rPr lang="en-US" sz="1400" i="1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arXiv:1811.06969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(2018).</a:t>
            </a:r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62CBDC-236E-41DE-837A-1A2ECE59DA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19" b="49144"/>
          <a:stretch/>
        </p:blipFill>
        <p:spPr>
          <a:xfrm>
            <a:off x="1034983" y="2169276"/>
            <a:ext cx="10122029" cy="366403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A51D6-B3EB-474C-A759-76D3396D7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71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FA3AF7-2A56-496D-8407-F4DF4B5E877B}"/>
              </a:ext>
            </a:extLst>
          </p:cNvPr>
          <p:cNvSpPr/>
          <p:nvPr/>
        </p:nvSpPr>
        <p:spPr>
          <a:xfrm>
            <a:off x="896892" y="3732909"/>
            <a:ext cx="10398210" cy="22722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36354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0D704-887F-4FBA-8AA9-C7B493A3B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8562C-25B6-4807-9358-B878448B6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7EE13A-FE20-4FCD-A53D-BFA3460C4D17}"/>
              </a:ext>
            </a:extLst>
          </p:cNvPr>
          <p:cNvSpPr/>
          <p:nvPr/>
        </p:nvSpPr>
        <p:spPr>
          <a:xfrm>
            <a:off x="319789" y="6231265"/>
            <a:ext cx="115524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[20]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Frosst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Nicholas, Sara </a:t>
            </a:r>
            <a:r>
              <a:rPr lang="en-US" sz="1400" dirty="0" err="1">
                <a:solidFill>
                  <a:srgbClr val="222222"/>
                </a:solidFill>
                <a:latin typeface="Arial" panose="020B0604020202020204" pitchFamily="34" charset="0"/>
              </a:rPr>
              <a:t>Sabour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and Geoffrey Hinton. "DARCCC: Detecting Adversaries by Reconstruction from Class Conditional Capsules." </a:t>
            </a:r>
            <a:r>
              <a:rPr lang="en-US" sz="1400" i="1" dirty="0" err="1">
                <a:solidFill>
                  <a:srgbClr val="222222"/>
                </a:solidFill>
                <a:latin typeface="Arial" panose="020B0604020202020204" pitchFamily="34" charset="0"/>
              </a:rPr>
              <a:t>arXiv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 preprint arXiv:1811.06969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(2018).</a:t>
            </a:r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62CBDC-236E-41DE-837A-1A2ECE59DA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19" b="49144"/>
          <a:stretch/>
        </p:blipFill>
        <p:spPr>
          <a:xfrm>
            <a:off x="1034983" y="2169276"/>
            <a:ext cx="10122029" cy="366403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A51D6-B3EB-474C-A759-76D3396D7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4566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8BD86-24F8-42DD-A0C4-1A2E70403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tumor classification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8FEE0-AC98-4414-A8F9-256431CDB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73</a:t>
            </a:fld>
            <a:endParaRPr lang="en-US"/>
          </a:p>
        </p:txBody>
      </p:sp>
      <p:pic>
        <p:nvPicPr>
          <p:cNvPr id="1026" name="Picture 2" descr="Image result for brain tumor">
            <a:extLst>
              <a:ext uri="{FF2B5EF4-FFF2-40B4-BE49-F238E27FC236}">
                <a16:creationId xmlns:a16="http://schemas.microsoft.com/office/drawing/2014/main" id="{14E45B12-4122-43E6-B836-144EDE2AC3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9879" y="2049407"/>
            <a:ext cx="3252241" cy="3903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77166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55A0-8394-49BC-A7AF-A73234D7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tumor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1C349-8E57-4DBA-BC77-96093E405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87A8E8-67FF-4A32-9C4A-F5BD2D543F9D}"/>
              </a:ext>
            </a:extLst>
          </p:cNvPr>
          <p:cNvSpPr/>
          <p:nvPr/>
        </p:nvSpPr>
        <p:spPr>
          <a:xfrm>
            <a:off x="462196" y="6231265"/>
            <a:ext cx="106605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16"/>
            </a:pPr>
            <a:r>
              <a:rPr lang="en-US" sz="1400" dirty="0"/>
              <a:t>Afshar, </a:t>
            </a:r>
            <a:r>
              <a:rPr lang="en-US" sz="1400" dirty="0" err="1"/>
              <a:t>Parnian</a:t>
            </a:r>
            <a:r>
              <a:rPr lang="en-US" sz="1400" dirty="0"/>
              <a:t>, </a:t>
            </a:r>
            <a:r>
              <a:rPr lang="en-US" sz="1400" dirty="0" err="1"/>
              <a:t>Arash</a:t>
            </a:r>
            <a:r>
              <a:rPr lang="en-US" sz="1400" dirty="0"/>
              <a:t> </a:t>
            </a:r>
            <a:r>
              <a:rPr lang="en-US" sz="1400" dirty="0" err="1"/>
              <a:t>Mohammadi</a:t>
            </a:r>
            <a:r>
              <a:rPr lang="en-US" sz="1400" dirty="0"/>
              <a:t>, and Konstantinos N. </a:t>
            </a:r>
            <a:r>
              <a:rPr lang="en-US" sz="1400" dirty="0" err="1"/>
              <a:t>Plataniotis</a:t>
            </a:r>
            <a:r>
              <a:rPr lang="en-US" sz="1400" dirty="0"/>
              <a:t>. "Brain tumor type classification via capsule networks." 2018 25th IEEE International Conference on Image Processing (ICIP). IEEE, 2018.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E2142A-983F-4532-90FF-5531EEE92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09" y="1535500"/>
            <a:ext cx="11019782" cy="437180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EA715-C90F-44D2-8335-13E2984A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74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112B67-6643-4DF2-A9B7-778A47CE60AE}"/>
              </a:ext>
            </a:extLst>
          </p:cNvPr>
          <p:cNvSpPr/>
          <p:nvPr/>
        </p:nvSpPr>
        <p:spPr>
          <a:xfrm>
            <a:off x="896892" y="3732909"/>
            <a:ext cx="10398210" cy="22722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1C5D98-E975-42B0-8F19-1FD352976D48}"/>
              </a:ext>
            </a:extLst>
          </p:cNvPr>
          <p:cNvSpPr/>
          <p:nvPr/>
        </p:nvSpPr>
        <p:spPr>
          <a:xfrm>
            <a:off x="2380735" y="1535500"/>
            <a:ext cx="9477248" cy="34602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00623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55A0-8394-49BC-A7AF-A73234D7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tumor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1C349-8E57-4DBA-BC77-96093E405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87A8E8-67FF-4A32-9C4A-F5BD2D543F9D}"/>
              </a:ext>
            </a:extLst>
          </p:cNvPr>
          <p:cNvSpPr/>
          <p:nvPr/>
        </p:nvSpPr>
        <p:spPr>
          <a:xfrm>
            <a:off x="462196" y="6231265"/>
            <a:ext cx="106605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16"/>
            </a:pPr>
            <a:r>
              <a:rPr lang="en-US" sz="1400" dirty="0"/>
              <a:t>Afshar, </a:t>
            </a:r>
            <a:r>
              <a:rPr lang="en-US" sz="1400" dirty="0" err="1"/>
              <a:t>Parnian</a:t>
            </a:r>
            <a:r>
              <a:rPr lang="en-US" sz="1400" dirty="0"/>
              <a:t>, </a:t>
            </a:r>
            <a:r>
              <a:rPr lang="en-US" sz="1400" dirty="0" err="1"/>
              <a:t>Arash</a:t>
            </a:r>
            <a:r>
              <a:rPr lang="en-US" sz="1400" dirty="0"/>
              <a:t> </a:t>
            </a:r>
            <a:r>
              <a:rPr lang="en-US" sz="1400" dirty="0" err="1"/>
              <a:t>Mohammadi</a:t>
            </a:r>
            <a:r>
              <a:rPr lang="en-US" sz="1400" dirty="0"/>
              <a:t>, and Konstantinos N. </a:t>
            </a:r>
            <a:r>
              <a:rPr lang="en-US" sz="1400" dirty="0" err="1"/>
              <a:t>Plataniotis</a:t>
            </a:r>
            <a:r>
              <a:rPr lang="en-US" sz="1400" dirty="0"/>
              <a:t>. "Brain tumor type classification via capsule networks." 2018 25th IEEE International Conference on Image Processing (ICIP). IEEE, 2018.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E2142A-983F-4532-90FF-5531EEE92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09" y="1535500"/>
            <a:ext cx="11019782" cy="437180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EA715-C90F-44D2-8335-13E2984A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75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1C5D98-E975-42B0-8F19-1FD352976D48}"/>
              </a:ext>
            </a:extLst>
          </p:cNvPr>
          <p:cNvSpPr/>
          <p:nvPr/>
        </p:nvSpPr>
        <p:spPr>
          <a:xfrm>
            <a:off x="6038335" y="1535500"/>
            <a:ext cx="5819648" cy="34602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8E3C92-F8A6-44B4-BE4C-069730D19E86}"/>
              </a:ext>
            </a:extLst>
          </p:cNvPr>
          <p:cNvSpPr/>
          <p:nvPr/>
        </p:nvSpPr>
        <p:spPr>
          <a:xfrm>
            <a:off x="896892" y="4309556"/>
            <a:ext cx="10398210" cy="16520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067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55A0-8394-49BC-A7AF-A73234D7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tumor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1C349-8E57-4DBA-BC77-96093E405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87A8E8-67FF-4A32-9C4A-F5BD2D543F9D}"/>
              </a:ext>
            </a:extLst>
          </p:cNvPr>
          <p:cNvSpPr/>
          <p:nvPr/>
        </p:nvSpPr>
        <p:spPr>
          <a:xfrm>
            <a:off x="462196" y="6231265"/>
            <a:ext cx="106605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16"/>
            </a:pPr>
            <a:r>
              <a:rPr lang="en-US" sz="1400" dirty="0"/>
              <a:t>Afshar, </a:t>
            </a:r>
            <a:r>
              <a:rPr lang="en-US" sz="1400" dirty="0" err="1"/>
              <a:t>Parnian</a:t>
            </a:r>
            <a:r>
              <a:rPr lang="en-US" sz="1400" dirty="0"/>
              <a:t>, </a:t>
            </a:r>
            <a:r>
              <a:rPr lang="en-US" sz="1400" dirty="0" err="1"/>
              <a:t>Arash</a:t>
            </a:r>
            <a:r>
              <a:rPr lang="en-US" sz="1400" dirty="0"/>
              <a:t> </a:t>
            </a:r>
            <a:r>
              <a:rPr lang="en-US" sz="1400" dirty="0" err="1"/>
              <a:t>Mohammadi</a:t>
            </a:r>
            <a:r>
              <a:rPr lang="en-US" sz="1400" dirty="0"/>
              <a:t>, and Konstantinos N. </a:t>
            </a:r>
            <a:r>
              <a:rPr lang="en-US" sz="1400" dirty="0" err="1"/>
              <a:t>Plataniotis</a:t>
            </a:r>
            <a:r>
              <a:rPr lang="en-US" sz="1400" dirty="0"/>
              <a:t>. "Brain tumor type classification via capsule networks." 2018 25th IEEE International Conference on Image Processing (ICIP). IEEE, 2018.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E2142A-983F-4532-90FF-5531EEE92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09" y="1535500"/>
            <a:ext cx="11019782" cy="437180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EA715-C90F-44D2-8335-13E2984A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76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112B67-6643-4DF2-A9B7-778A47CE60AE}"/>
              </a:ext>
            </a:extLst>
          </p:cNvPr>
          <p:cNvSpPr/>
          <p:nvPr/>
        </p:nvSpPr>
        <p:spPr>
          <a:xfrm>
            <a:off x="896892" y="4309556"/>
            <a:ext cx="10398210" cy="16520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1C5D98-E975-42B0-8F19-1FD352976D48}"/>
              </a:ext>
            </a:extLst>
          </p:cNvPr>
          <p:cNvSpPr/>
          <p:nvPr/>
        </p:nvSpPr>
        <p:spPr>
          <a:xfrm>
            <a:off x="8221361" y="1535500"/>
            <a:ext cx="3628383" cy="34602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73027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55A0-8394-49BC-A7AF-A73234D7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tumor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1C349-8E57-4DBA-BC77-96093E405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87A8E8-67FF-4A32-9C4A-F5BD2D543F9D}"/>
              </a:ext>
            </a:extLst>
          </p:cNvPr>
          <p:cNvSpPr/>
          <p:nvPr/>
        </p:nvSpPr>
        <p:spPr>
          <a:xfrm>
            <a:off x="462196" y="6231265"/>
            <a:ext cx="106605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16"/>
            </a:pPr>
            <a:r>
              <a:rPr lang="en-US" sz="1400" dirty="0"/>
              <a:t>Afshar, </a:t>
            </a:r>
            <a:r>
              <a:rPr lang="en-US" sz="1400" dirty="0" err="1"/>
              <a:t>Parnian</a:t>
            </a:r>
            <a:r>
              <a:rPr lang="en-US" sz="1400" dirty="0"/>
              <a:t>, </a:t>
            </a:r>
            <a:r>
              <a:rPr lang="en-US" sz="1400" dirty="0" err="1"/>
              <a:t>Arash</a:t>
            </a:r>
            <a:r>
              <a:rPr lang="en-US" sz="1400" dirty="0"/>
              <a:t> </a:t>
            </a:r>
            <a:r>
              <a:rPr lang="en-US" sz="1400" dirty="0" err="1"/>
              <a:t>Mohammadi</a:t>
            </a:r>
            <a:r>
              <a:rPr lang="en-US" sz="1400" dirty="0"/>
              <a:t>, and Konstantinos N. </a:t>
            </a:r>
            <a:r>
              <a:rPr lang="en-US" sz="1400" dirty="0" err="1"/>
              <a:t>Plataniotis</a:t>
            </a:r>
            <a:r>
              <a:rPr lang="en-US" sz="1400" dirty="0"/>
              <a:t>. "Brain tumor type classification via capsule networks." 2018 25th IEEE International Conference on Image Processing (ICIP). IEEE, 2018.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E2142A-983F-4532-90FF-5531EEE92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09" y="1535500"/>
            <a:ext cx="11019782" cy="437180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EA715-C90F-44D2-8335-13E2984A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77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4E039A-BEA8-4767-BBA5-D4247D616735}"/>
              </a:ext>
            </a:extLst>
          </p:cNvPr>
          <p:cNvSpPr/>
          <p:nvPr/>
        </p:nvSpPr>
        <p:spPr>
          <a:xfrm>
            <a:off x="896892" y="4309556"/>
            <a:ext cx="10398210" cy="16520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89329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55A0-8394-49BC-A7AF-A73234D7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tumor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1C349-8E57-4DBA-BC77-96093E405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87A8E8-67FF-4A32-9C4A-F5BD2D543F9D}"/>
              </a:ext>
            </a:extLst>
          </p:cNvPr>
          <p:cNvSpPr/>
          <p:nvPr/>
        </p:nvSpPr>
        <p:spPr>
          <a:xfrm>
            <a:off x="462196" y="6231265"/>
            <a:ext cx="106605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16"/>
            </a:pPr>
            <a:r>
              <a:rPr lang="en-US" sz="1400" dirty="0"/>
              <a:t>Afshar, </a:t>
            </a:r>
            <a:r>
              <a:rPr lang="en-US" sz="1400" dirty="0" err="1"/>
              <a:t>Parnian</a:t>
            </a:r>
            <a:r>
              <a:rPr lang="en-US" sz="1400" dirty="0"/>
              <a:t>, </a:t>
            </a:r>
            <a:r>
              <a:rPr lang="en-US" sz="1400" dirty="0" err="1"/>
              <a:t>Arash</a:t>
            </a:r>
            <a:r>
              <a:rPr lang="en-US" sz="1400" dirty="0"/>
              <a:t> </a:t>
            </a:r>
            <a:r>
              <a:rPr lang="en-US" sz="1400" dirty="0" err="1"/>
              <a:t>Mohammadi</a:t>
            </a:r>
            <a:r>
              <a:rPr lang="en-US" sz="1400" dirty="0"/>
              <a:t>, and Konstantinos N. </a:t>
            </a:r>
            <a:r>
              <a:rPr lang="en-US" sz="1400" dirty="0" err="1"/>
              <a:t>Plataniotis</a:t>
            </a:r>
            <a:r>
              <a:rPr lang="en-US" sz="1400" dirty="0"/>
              <a:t>. "Brain tumor type classification via capsule networks." 2018 25th IEEE International Conference on Image Processing (ICIP). IEEE, 2018.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E2142A-983F-4532-90FF-5531EEE92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09" y="1535500"/>
            <a:ext cx="11019782" cy="437180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EA715-C90F-44D2-8335-13E2984A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86280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C1012-E01B-4717-BBFA-E8196224B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tumor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C1AE4-C051-4C6B-AEA6-CE60BE5E4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Effect of capsule activations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12E5D2-0F4C-4FAD-BA80-7598728A2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413139" y="327905"/>
            <a:ext cx="3365721" cy="78228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3DDFD85-2786-44FE-B5DA-7E8DA2FF4BF0}"/>
              </a:ext>
            </a:extLst>
          </p:cNvPr>
          <p:cNvSpPr/>
          <p:nvPr/>
        </p:nvSpPr>
        <p:spPr>
          <a:xfrm>
            <a:off x="462196" y="6231265"/>
            <a:ext cx="106605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16"/>
            </a:pPr>
            <a:r>
              <a:rPr lang="en-US" sz="1400" dirty="0"/>
              <a:t>Afshar, </a:t>
            </a:r>
            <a:r>
              <a:rPr lang="en-US" sz="1400" dirty="0" err="1"/>
              <a:t>Parnian</a:t>
            </a:r>
            <a:r>
              <a:rPr lang="en-US" sz="1400" dirty="0"/>
              <a:t>, </a:t>
            </a:r>
            <a:r>
              <a:rPr lang="en-US" sz="1400" dirty="0" err="1"/>
              <a:t>Arash</a:t>
            </a:r>
            <a:r>
              <a:rPr lang="en-US" sz="1400" dirty="0"/>
              <a:t> </a:t>
            </a:r>
            <a:r>
              <a:rPr lang="en-US" sz="1400" dirty="0" err="1"/>
              <a:t>Mohammadi</a:t>
            </a:r>
            <a:r>
              <a:rPr lang="en-US" sz="1400" dirty="0"/>
              <a:t>, and Konstantinos N. </a:t>
            </a:r>
            <a:r>
              <a:rPr lang="en-US" sz="1400" dirty="0" err="1"/>
              <a:t>Plataniotis</a:t>
            </a:r>
            <a:r>
              <a:rPr lang="en-US" sz="1400" dirty="0"/>
              <a:t>. "Brain tumor type classification via capsule networks." 2018 25th IEEE International Conference on Image Processing (ICIP). IEEE, 2018.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9C925-D8BD-4DDE-AA98-24A6A1876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79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4DA25F-AD6D-40F1-9BC8-171C10B23CB7}"/>
              </a:ext>
            </a:extLst>
          </p:cNvPr>
          <p:cNvSpPr/>
          <p:nvPr/>
        </p:nvSpPr>
        <p:spPr>
          <a:xfrm>
            <a:off x="896892" y="3814120"/>
            <a:ext cx="10398210" cy="2147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242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84F5-9061-4121-9647-7F6AB4DA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E0BC-E2B3-4082-9823-C7D199B1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Routing</a:t>
            </a:r>
          </a:p>
          <a:p>
            <a:r>
              <a:rPr lang="en-US" dirty="0"/>
              <a:t>Modality</a:t>
            </a:r>
          </a:p>
          <a:p>
            <a:pPr lvl="1"/>
            <a:r>
              <a:rPr lang="en-US" dirty="0"/>
              <a:t>Visual: images and videos</a:t>
            </a:r>
          </a:p>
          <a:p>
            <a:pPr lvl="1"/>
            <a:r>
              <a:rPr lang="en-US" dirty="0"/>
              <a:t>Text</a:t>
            </a:r>
          </a:p>
          <a:p>
            <a:pPr lvl="1"/>
            <a:r>
              <a:rPr lang="en-US" dirty="0"/>
              <a:t>Graph</a:t>
            </a:r>
          </a:p>
          <a:p>
            <a:pPr lvl="1"/>
            <a:r>
              <a:rPr lang="en-US" dirty="0"/>
              <a:t>3D point cloud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29C1E-4FA6-4100-856C-BDECB0FD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775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C1012-E01B-4717-BBFA-E8196224B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tumor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C1AE4-C051-4C6B-AEA6-CE60BE5E4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Effect of capsule activations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12E5D2-0F4C-4FAD-BA80-7598728A2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413139" y="327905"/>
            <a:ext cx="3365721" cy="78228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3DDFD85-2786-44FE-B5DA-7E8DA2FF4BF0}"/>
              </a:ext>
            </a:extLst>
          </p:cNvPr>
          <p:cNvSpPr/>
          <p:nvPr/>
        </p:nvSpPr>
        <p:spPr>
          <a:xfrm>
            <a:off x="462196" y="6231265"/>
            <a:ext cx="106605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16"/>
            </a:pPr>
            <a:r>
              <a:rPr lang="en-US" sz="1400" dirty="0"/>
              <a:t>Afshar, </a:t>
            </a:r>
            <a:r>
              <a:rPr lang="en-US" sz="1400" dirty="0" err="1"/>
              <a:t>Parnian</a:t>
            </a:r>
            <a:r>
              <a:rPr lang="en-US" sz="1400" dirty="0"/>
              <a:t>, </a:t>
            </a:r>
            <a:r>
              <a:rPr lang="en-US" sz="1400" dirty="0" err="1"/>
              <a:t>Arash</a:t>
            </a:r>
            <a:r>
              <a:rPr lang="en-US" sz="1400" dirty="0"/>
              <a:t> </a:t>
            </a:r>
            <a:r>
              <a:rPr lang="en-US" sz="1400" dirty="0" err="1"/>
              <a:t>Mohammadi</a:t>
            </a:r>
            <a:r>
              <a:rPr lang="en-US" sz="1400" dirty="0"/>
              <a:t>, and Konstantinos N. </a:t>
            </a:r>
            <a:r>
              <a:rPr lang="en-US" sz="1400" dirty="0" err="1"/>
              <a:t>Plataniotis</a:t>
            </a:r>
            <a:r>
              <a:rPr lang="en-US" sz="1400" dirty="0"/>
              <a:t>. "Brain tumor type classification via capsule networks." 2018 25th IEEE International Conference on Image Processing (ICIP). IEEE, 2018.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9C925-D8BD-4DDE-AA98-24A6A1876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80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4DA25F-AD6D-40F1-9BC8-171C10B23CB7}"/>
              </a:ext>
            </a:extLst>
          </p:cNvPr>
          <p:cNvSpPr/>
          <p:nvPr/>
        </p:nvSpPr>
        <p:spPr>
          <a:xfrm>
            <a:off x="896892" y="4852086"/>
            <a:ext cx="10398210" cy="11095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42750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C1012-E01B-4717-BBFA-E8196224B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tumor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C1AE4-C051-4C6B-AEA6-CE60BE5E4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Effect of capsule activations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12E5D2-0F4C-4FAD-BA80-7598728A2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413139" y="327905"/>
            <a:ext cx="3365721" cy="78228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3DDFD85-2786-44FE-B5DA-7E8DA2FF4BF0}"/>
              </a:ext>
            </a:extLst>
          </p:cNvPr>
          <p:cNvSpPr/>
          <p:nvPr/>
        </p:nvSpPr>
        <p:spPr>
          <a:xfrm>
            <a:off x="462196" y="6231265"/>
            <a:ext cx="106605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16"/>
            </a:pPr>
            <a:r>
              <a:rPr lang="en-US" sz="1400" dirty="0"/>
              <a:t>Afshar, </a:t>
            </a:r>
            <a:r>
              <a:rPr lang="en-US" sz="1400" dirty="0" err="1"/>
              <a:t>Parnian</a:t>
            </a:r>
            <a:r>
              <a:rPr lang="en-US" sz="1400" dirty="0"/>
              <a:t>, </a:t>
            </a:r>
            <a:r>
              <a:rPr lang="en-US" sz="1400" dirty="0" err="1"/>
              <a:t>Arash</a:t>
            </a:r>
            <a:r>
              <a:rPr lang="en-US" sz="1400" dirty="0"/>
              <a:t> </a:t>
            </a:r>
            <a:r>
              <a:rPr lang="en-US" sz="1400" dirty="0" err="1"/>
              <a:t>Mohammadi</a:t>
            </a:r>
            <a:r>
              <a:rPr lang="en-US" sz="1400" dirty="0"/>
              <a:t>, and Konstantinos N. </a:t>
            </a:r>
            <a:r>
              <a:rPr lang="en-US" sz="1400" dirty="0" err="1"/>
              <a:t>Plataniotis</a:t>
            </a:r>
            <a:r>
              <a:rPr lang="en-US" sz="1400" dirty="0"/>
              <a:t>. "Brain tumor type classification via capsule networks." 2018 25th IEEE International Conference on Image Processing (ICIP). IEEE, 2018.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9C925-D8BD-4DDE-AA98-24A6A1876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68247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CC5A6-E9B6-4ED6-8609-8AFB119A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Breast cancer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01404-624B-4E55-AD9F-CD2C4D39E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FCA324-CA85-490B-8FB2-BEACE6811036}"/>
              </a:ext>
            </a:extLst>
          </p:cNvPr>
          <p:cNvSpPr/>
          <p:nvPr/>
        </p:nvSpPr>
        <p:spPr>
          <a:xfrm>
            <a:off x="312295" y="6231265"/>
            <a:ext cx="105855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17 </a:t>
            </a:r>
            <a:r>
              <a:rPr lang="en-US" sz="1400" dirty="0" err="1"/>
              <a:t>Iesmantas</a:t>
            </a:r>
            <a:r>
              <a:rPr lang="en-US" sz="1400" dirty="0"/>
              <a:t>, Tomas, and </a:t>
            </a:r>
            <a:r>
              <a:rPr lang="en-US" sz="1400" dirty="0" err="1"/>
              <a:t>Robertas</a:t>
            </a:r>
            <a:r>
              <a:rPr lang="en-US" sz="1400" dirty="0"/>
              <a:t> </a:t>
            </a:r>
            <a:r>
              <a:rPr lang="en-US" sz="1400" dirty="0" err="1"/>
              <a:t>Alzbutas</a:t>
            </a:r>
            <a:r>
              <a:rPr lang="en-US" sz="1400" dirty="0"/>
              <a:t>. "Convolutional capsule network for classification of breast cancer histology images." </a:t>
            </a:r>
            <a:r>
              <a:rPr lang="en-US" sz="1400" i="1" dirty="0"/>
              <a:t>International Conference Image Analysis and Recognition</a:t>
            </a:r>
            <a:r>
              <a:rPr lang="en-US" sz="1400" dirty="0"/>
              <a:t>. Springer, Cham, 2018.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86154-0049-4F1E-9EC0-CE7BE4FC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82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33FA6D-F1AA-4CC9-B491-61D8C903895A}"/>
              </a:ext>
            </a:extLst>
          </p:cNvPr>
          <p:cNvSpPr/>
          <p:nvPr/>
        </p:nvSpPr>
        <p:spPr>
          <a:xfrm>
            <a:off x="2891480" y="1495249"/>
            <a:ext cx="8395383" cy="44663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916479-920C-4434-8C0B-C80DA185B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612" y="2571755"/>
            <a:ext cx="6326776" cy="2366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1870AC-0FF3-4A29-A519-128A65FA2FA1}"/>
              </a:ext>
            </a:extLst>
          </p:cNvPr>
          <p:cNvSpPr txBox="1"/>
          <p:nvPr/>
        </p:nvSpPr>
        <p:spPr>
          <a:xfrm>
            <a:off x="4506097" y="5161065"/>
            <a:ext cx="40447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Varying stain shades</a:t>
            </a:r>
          </a:p>
        </p:txBody>
      </p:sp>
    </p:spTree>
    <p:extLst>
      <p:ext uri="{BB962C8B-B14F-4D97-AF65-F5344CB8AC3E}">
        <p14:creationId xmlns:p14="http://schemas.microsoft.com/office/powerpoint/2010/main" val="342240478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CC5A6-E9B6-4ED6-8609-8AFB119A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Breast cancer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01404-624B-4E55-AD9F-CD2C4D39E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FCA324-CA85-490B-8FB2-BEACE6811036}"/>
              </a:ext>
            </a:extLst>
          </p:cNvPr>
          <p:cNvSpPr/>
          <p:nvPr/>
        </p:nvSpPr>
        <p:spPr>
          <a:xfrm>
            <a:off x="312295" y="6231265"/>
            <a:ext cx="105855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17 </a:t>
            </a:r>
            <a:r>
              <a:rPr lang="en-US" sz="1400" dirty="0" err="1"/>
              <a:t>Iesmantas</a:t>
            </a:r>
            <a:r>
              <a:rPr lang="en-US" sz="1400" dirty="0"/>
              <a:t>, Tomas, and </a:t>
            </a:r>
            <a:r>
              <a:rPr lang="en-US" sz="1400" dirty="0" err="1"/>
              <a:t>Robertas</a:t>
            </a:r>
            <a:r>
              <a:rPr lang="en-US" sz="1400" dirty="0"/>
              <a:t> </a:t>
            </a:r>
            <a:r>
              <a:rPr lang="en-US" sz="1400" dirty="0" err="1"/>
              <a:t>Alzbutas</a:t>
            </a:r>
            <a:r>
              <a:rPr lang="en-US" sz="1400" dirty="0"/>
              <a:t>. "Convolutional capsule network for classification of breast cancer histology images." </a:t>
            </a:r>
            <a:r>
              <a:rPr lang="en-US" sz="1400" i="1" dirty="0"/>
              <a:t>International Conference Image Analysis and Recognition</a:t>
            </a:r>
            <a:r>
              <a:rPr lang="en-US" sz="1400" dirty="0"/>
              <a:t>. Springer, Cham, 2018.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1D5156-B79A-4DE1-83A9-E3915AC03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409" y="1495249"/>
            <a:ext cx="9327182" cy="473601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86154-0049-4F1E-9EC0-CE7BE4FC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83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33FA6D-F1AA-4CC9-B491-61D8C903895A}"/>
              </a:ext>
            </a:extLst>
          </p:cNvPr>
          <p:cNvSpPr/>
          <p:nvPr/>
        </p:nvSpPr>
        <p:spPr>
          <a:xfrm>
            <a:off x="2891480" y="1495249"/>
            <a:ext cx="8395383" cy="46109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94504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CC5A6-E9B6-4ED6-8609-8AFB119A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Breast cancer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01404-624B-4E55-AD9F-CD2C4D39E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FCA324-CA85-490B-8FB2-BEACE6811036}"/>
              </a:ext>
            </a:extLst>
          </p:cNvPr>
          <p:cNvSpPr/>
          <p:nvPr/>
        </p:nvSpPr>
        <p:spPr>
          <a:xfrm>
            <a:off x="312295" y="6231265"/>
            <a:ext cx="105855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17 </a:t>
            </a:r>
            <a:r>
              <a:rPr lang="en-US" sz="1400" dirty="0" err="1"/>
              <a:t>Iesmantas</a:t>
            </a:r>
            <a:r>
              <a:rPr lang="en-US" sz="1400" dirty="0"/>
              <a:t>, Tomas, and </a:t>
            </a:r>
            <a:r>
              <a:rPr lang="en-US" sz="1400" dirty="0" err="1"/>
              <a:t>Robertas</a:t>
            </a:r>
            <a:r>
              <a:rPr lang="en-US" sz="1400" dirty="0"/>
              <a:t> </a:t>
            </a:r>
            <a:r>
              <a:rPr lang="en-US" sz="1400" dirty="0" err="1"/>
              <a:t>Alzbutas</a:t>
            </a:r>
            <a:r>
              <a:rPr lang="en-US" sz="1400" dirty="0"/>
              <a:t>. "Convolutional capsule network for classification of breast cancer histology images." </a:t>
            </a:r>
            <a:r>
              <a:rPr lang="en-US" sz="1400" i="1" dirty="0"/>
              <a:t>International Conference Image Analysis and Recognition</a:t>
            </a:r>
            <a:r>
              <a:rPr lang="en-US" sz="1400" dirty="0"/>
              <a:t>. Springer, Cham, 2018.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1D5156-B79A-4DE1-83A9-E3915AC03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409" y="1495249"/>
            <a:ext cx="9327182" cy="473601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86154-0049-4F1E-9EC0-CE7BE4FC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84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33FA6D-F1AA-4CC9-B491-61D8C903895A}"/>
              </a:ext>
            </a:extLst>
          </p:cNvPr>
          <p:cNvSpPr/>
          <p:nvPr/>
        </p:nvSpPr>
        <p:spPr>
          <a:xfrm>
            <a:off x="5404022" y="1495249"/>
            <a:ext cx="5882841" cy="46109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170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CC5A6-E9B6-4ED6-8609-8AFB119A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Breast cancer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01404-624B-4E55-AD9F-CD2C4D39E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FCA324-CA85-490B-8FB2-BEACE6811036}"/>
              </a:ext>
            </a:extLst>
          </p:cNvPr>
          <p:cNvSpPr/>
          <p:nvPr/>
        </p:nvSpPr>
        <p:spPr>
          <a:xfrm>
            <a:off x="312295" y="6231265"/>
            <a:ext cx="105855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17 </a:t>
            </a:r>
            <a:r>
              <a:rPr lang="en-US" sz="1400" dirty="0" err="1"/>
              <a:t>Iesmantas</a:t>
            </a:r>
            <a:r>
              <a:rPr lang="en-US" sz="1400" dirty="0"/>
              <a:t>, Tomas, and </a:t>
            </a:r>
            <a:r>
              <a:rPr lang="en-US" sz="1400" dirty="0" err="1"/>
              <a:t>Robertas</a:t>
            </a:r>
            <a:r>
              <a:rPr lang="en-US" sz="1400" dirty="0"/>
              <a:t> </a:t>
            </a:r>
            <a:r>
              <a:rPr lang="en-US" sz="1400" dirty="0" err="1"/>
              <a:t>Alzbutas</a:t>
            </a:r>
            <a:r>
              <a:rPr lang="en-US" sz="1400" dirty="0"/>
              <a:t>. "Convolutional capsule network for classification of breast cancer histology images." </a:t>
            </a:r>
            <a:r>
              <a:rPr lang="en-US" sz="1400" i="1" dirty="0"/>
              <a:t>International Conference Image Analysis and Recognition</a:t>
            </a:r>
            <a:r>
              <a:rPr lang="en-US" sz="1400" dirty="0"/>
              <a:t>. Springer, Cham, 2018.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1D5156-B79A-4DE1-83A9-E3915AC03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409" y="1495249"/>
            <a:ext cx="9327182" cy="473601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86154-0049-4F1E-9EC0-CE7BE4FC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85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33FA6D-F1AA-4CC9-B491-61D8C903895A}"/>
              </a:ext>
            </a:extLst>
          </p:cNvPr>
          <p:cNvSpPr/>
          <p:nvPr/>
        </p:nvSpPr>
        <p:spPr>
          <a:xfrm>
            <a:off x="8173419" y="1495249"/>
            <a:ext cx="2991360" cy="45382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4577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CC5A6-E9B6-4ED6-8609-8AFB119AA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Breast cancer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01404-624B-4E55-AD9F-CD2C4D39E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FCA324-CA85-490B-8FB2-BEACE6811036}"/>
              </a:ext>
            </a:extLst>
          </p:cNvPr>
          <p:cNvSpPr/>
          <p:nvPr/>
        </p:nvSpPr>
        <p:spPr>
          <a:xfrm>
            <a:off x="312295" y="6231265"/>
            <a:ext cx="105855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17 </a:t>
            </a:r>
            <a:r>
              <a:rPr lang="en-US" sz="1400" dirty="0" err="1"/>
              <a:t>Iesmantas</a:t>
            </a:r>
            <a:r>
              <a:rPr lang="en-US" sz="1400" dirty="0"/>
              <a:t>, Tomas, and </a:t>
            </a:r>
            <a:r>
              <a:rPr lang="en-US" sz="1400" dirty="0" err="1"/>
              <a:t>Robertas</a:t>
            </a:r>
            <a:r>
              <a:rPr lang="en-US" sz="1400" dirty="0"/>
              <a:t> </a:t>
            </a:r>
            <a:r>
              <a:rPr lang="en-US" sz="1400" dirty="0" err="1"/>
              <a:t>Alzbutas</a:t>
            </a:r>
            <a:r>
              <a:rPr lang="en-US" sz="1400" dirty="0"/>
              <a:t>. "Convolutional capsule network for classification of breast cancer histology images." </a:t>
            </a:r>
            <a:r>
              <a:rPr lang="en-US" sz="1400" i="1" dirty="0"/>
              <a:t>International Conference Image Analysis and Recognition</a:t>
            </a:r>
            <a:r>
              <a:rPr lang="en-US" sz="1400" dirty="0"/>
              <a:t>. Springer, Cham, 2018.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1D5156-B79A-4DE1-83A9-E3915AC03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409" y="1495249"/>
            <a:ext cx="9327182" cy="473601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86154-0049-4F1E-9EC0-CE7BE4FC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51549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4DC07-0C54-472D-A42E-4486B283C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Breast cancer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727A4-B7C6-45DD-A7CC-D9FA938FD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4475E0-6B42-4893-BA5B-9E876B0B9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370" y="1690688"/>
            <a:ext cx="5693260" cy="443720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DFBCB3-0CF0-4140-B3C0-94F8052AADBF}"/>
              </a:ext>
            </a:extLst>
          </p:cNvPr>
          <p:cNvSpPr/>
          <p:nvPr/>
        </p:nvSpPr>
        <p:spPr>
          <a:xfrm>
            <a:off x="312295" y="6231265"/>
            <a:ext cx="105855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17 </a:t>
            </a:r>
            <a:r>
              <a:rPr lang="en-US" sz="1400" dirty="0" err="1"/>
              <a:t>Iesmantas</a:t>
            </a:r>
            <a:r>
              <a:rPr lang="en-US" sz="1400" dirty="0"/>
              <a:t>, Tomas, and </a:t>
            </a:r>
            <a:r>
              <a:rPr lang="en-US" sz="1400" dirty="0" err="1"/>
              <a:t>Robertas</a:t>
            </a:r>
            <a:r>
              <a:rPr lang="en-US" sz="1400" dirty="0"/>
              <a:t> </a:t>
            </a:r>
            <a:r>
              <a:rPr lang="en-US" sz="1400" dirty="0" err="1"/>
              <a:t>Alzbutas</a:t>
            </a:r>
            <a:r>
              <a:rPr lang="en-US" sz="1400" dirty="0"/>
              <a:t>. "Convolutional capsule network for classification of breast cancer histology images." </a:t>
            </a:r>
            <a:r>
              <a:rPr lang="en-US" sz="1400" i="1" dirty="0"/>
              <a:t>International Conference Image Analysis and Recognition</a:t>
            </a:r>
            <a:r>
              <a:rPr lang="en-US" sz="1400" dirty="0"/>
              <a:t>. Springer, Cham, 2018.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71D13-B4AF-49CE-B12B-904AE149C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31548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11A98-8247-48E7-857E-7D6352AF3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open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99363-05EC-4F78-8B52-0D212C1D0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Benefits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/>
              <a:t>Localization</a:t>
            </a:r>
          </a:p>
          <a:p>
            <a:r>
              <a:rPr lang="en-US" dirty="0"/>
              <a:t>Current issues</a:t>
            </a:r>
          </a:p>
          <a:p>
            <a:pPr lvl="1"/>
            <a:r>
              <a:rPr lang="en-US" dirty="0"/>
              <a:t>Optimizing routing [1]</a:t>
            </a:r>
          </a:p>
          <a:p>
            <a:pPr lvl="1"/>
            <a:r>
              <a:rPr lang="en-US" dirty="0"/>
              <a:t>Memory issues with too many classes</a:t>
            </a:r>
          </a:p>
          <a:p>
            <a:r>
              <a:rPr lang="en-US" dirty="0"/>
              <a:t>Parts-to-whole relationship</a:t>
            </a:r>
          </a:p>
          <a:p>
            <a:pPr lvl="1"/>
            <a:r>
              <a:rPr lang="en-US" dirty="0"/>
              <a:t>Useful for segmentation</a:t>
            </a:r>
          </a:p>
          <a:p>
            <a:pPr lvl="1"/>
            <a:r>
              <a:rPr lang="en-US" dirty="0"/>
              <a:t>Inferring parts from the whole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12FB3-410A-41F6-97DE-777FC0B73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88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1E2E53-027B-47D0-AA73-6C8166161764}"/>
              </a:ext>
            </a:extLst>
          </p:cNvPr>
          <p:cNvSpPr/>
          <p:nvPr/>
        </p:nvSpPr>
        <p:spPr>
          <a:xfrm>
            <a:off x="333633" y="5884575"/>
            <a:ext cx="117109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22222"/>
                </a:solidFill>
                <a:latin typeface="Calibri" panose="020F0502020204030204" pitchFamily="34" charset="0"/>
              </a:rPr>
              <a:t>[1] Marchisio, Alberto, Muhammad Abdullah Hanif, and Muhammad Shafique. "</a:t>
            </a:r>
            <a:r>
              <a:rPr lang="en-US" sz="1600" dirty="0" err="1">
                <a:solidFill>
                  <a:srgbClr val="222222"/>
                </a:solidFill>
                <a:latin typeface="Calibri" panose="020F0502020204030204" pitchFamily="34" charset="0"/>
              </a:rPr>
              <a:t>CapsAcc</a:t>
            </a:r>
            <a:r>
              <a:rPr lang="en-US" sz="1600" dirty="0">
                <a:solidFill>
                  <a:srgbClr val="222222"/>
                </a:solidFill>
                <a:latin typeface="Calibri" panose="020F0502020204030204" pitchFamily="34" charset="0"/>
              </a:rPr>
              <a:t>: An Efficient Hardware Accelerator for </a:t>
            </a:r>
            <a:r>
              <a:rPr lang="en-US" sz="1600" dirty="0" err="1">
                <a:solidFill>
                  <a:srgbClr val="222222"/>
                </a:solidFill>
                <a:latin typeface="Calibri" panose="020F0502020204030204" pitchFamily="34" charset="0"/>
              </a:rPr>
              <a:t>CapsuleNets</a:t>
            </a:r>
            <a:r>
              <a:rPr lang="en-US" sz="1600" dirty="0">
                <a:solidFill>
                  <a:srgbClr val="222222"/>
                </a:solidFill>
                <a:latin typeface="Calibri" panose="020F0502020204030204" pitchFamily="34" charset="0"/>
              </a:rPr>
              <a:t> with Data Reuse." In </a:t>
            </a:r>
            <a:r>
              <a:rPr lang="en-US" sz="1600" i="1" dirty="0">
                <a:solidFill>
                  <a:srgbClr val="222222"/>
                </a:solidFill>
                <a:latin typeface="Calibri" panose="020F0502020204030204" pitchFamily="34" charset="0"/>
              </a:rPr>
              <a:t>2019 Design, Automation &amp; Test in Europe Conference &amp; Exhibition (DATE)</a:t>
            </a:r>
            <a:r>
              <a:rPr lang="en-US" sz="1600" dirty="0">
                <a:solidFill>
                  <a:srgbClr val="222222"/>
                </a:solidFill>
                <a:latin typeface="Calibri" panose="020F0502020204030204" pitchFamily="34" charset="0"/>
              </a:rPr>
              <a:t>, pp. 964-967. IEEE, 2019.</a:t>
            </a:r>
            <a:endParaRPr lang="en-US" sz="1600" dirty="0"/>
          </a:p>
        </p:txBody>
      </p:sp>
      <p:pic>
        <p:nvPicPr>
          <p:cNvPr id="6" name="Picture 5" descr="A picture containing animal, outdoor, tree, rock&#10;&#10;Description automatically generated">
            <a:extLst>
              <a:ext uri="{FF2B5EF4-FFF2-40B4-BE49-F238E27FC236}">
                <a16:creationId xmlns:a16="http://schemas.microsoft.com/office/drawing/2014/main" id="{BDDCE782-13B8-4C38-8DA9-04C1E54308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577" y="1988297"/>
            <a:ext cx="3578661" cy="201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1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11A98-8247-48E7-857E-7D6352AF3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open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99363-05EC-4F78-8B52-0D212C1D0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05835"/>
          </a:xfrm>
        </p:spPr>
        <p:txBody>
          <a:bodyPr>
            <a:normAutofit/>
          </a:bodyPr>
          <a:lstStyle/>
          <a:p>
            <a:r>
              <a:rPr lang="en-US" dirty="0"/>
              <a:t>Interpretation</a:t>
            </a:r>
          </a:p>
          <a:p>
            <a:pPr lvl="1"/>
            <a:r>
              <a:rPr lang="en-US" dirty="0"/>
              <a:t>Capsule instantiations</a:t>
            </a:r>
          </a:p>
          <a:p>
            <a:pPr lvl="1"/>
            <a:r>
              <a:rPr lang="en-US" dirty="0"/>
              <a:t>For e.g., inferring viewpoint</a:t>
            </a:r>
          </a:p>
          <a:p>
            <a:r>
              <a:rPr lang="en-US" dirty="0"/>
              <a:t>Attention is inherent</a:t>
            </a:r>
          </a:p>
          <a:p>
            <a:pPr lvl="1"/>
            <a:r>
              <a:rPr lang="en-US" dirty="0"/>
              <a:t>Self-attention</a:t>
            </a:r>
          </a:p>
          <a:p>
            <a:r>
              <a:rPr lang="en-US" dirty="0"/>
              <a:t>Coordinate addition</a:t>
            </a:r>
          </a:p>
          <a:p>
            <a:pPr lvl="1"/>
            <a:r>
              <a:rPr lang="en-US" dirty="0"/>
              <a:t>Explicit</a:t>
            </a:r>
          </a:p>
          <a:p>
            <a:r>
              <a:rPr lang="en-US" dirty="0"/>
              <a:t>Open problems</a:t>
            </a:r>
          </a:p>
          <a:p>
            <a:pPr lvl="1"/>
            <a:r>
              <a:rPr lang="en-US" dirty="0"/>
              <a:t>Multiple instances</a:t>
            </a:r>
          </a:p>
          <a:p>
            <a:pPr lvl="1"/>
            <a:r>
              <a:rPr lang="en-US" dirty="0"/>
              <a:t>Performance on large-scale datasets: ImageNet, Kinetics, AVA,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12FB3-410A-41F6-97DE-777FC0B73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168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84F5-9061-4121-9647-7F6AB4DA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CE0BC-E2B3-4082-9823-C7D199B1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Routing</a:t>
            </a:r>
          </a:p>
          <a:p>
            <a:r>
              <a:rPr lang="en-US" dirty="0"/>
              <a:t>Modality</a:t>
            </a:r>
          </a:p>
          <a:p>
            <a:r>
              <a:rPr lang="en-US" dirty="0"/>
              <a:t>Problem domain</a:t>
            </a:r>
          </a:p>
          <a:p>
            <a:pPr lvl="1"/>
            <a:r>
              <a:rPr lang="en-US" dirty="0"/>
              <a:t>Classification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/>
              <a:t>Localization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29C1E-4FA6-4100-856C-BDECB0FD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620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7548-1646-4AA7-80FC-5FBF2443B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CFC40-96BE-40B1-80F0-E65055936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https://www.crcv.ucf.edu/cvpr2019-tutorial/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3BEB7B-1F15-4F79-BBB3-0708DE9F8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36036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357D82-078C-4271-AC02-6A42BB9B94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A4F2866-A30C-479F-95EB-3ADC9C97B5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AD137E-3B63-4612-9C78-B8E1894DF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2698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F1C01-4CF7-404A-BCA2-08F7B3592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FF054-2294-4996-ADDB-C7719310D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42434"/>
          </a:xfrm>
        </p:spPr>
        <p:txBody>
          <a:bodyPr>
            <a:normAutofit fontScale="40000" lnSpcReduction="20000"/>
          </a:bodyPr>
          <a:lstStyle/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Hinton, Geoffrey E., Alex </a:t>
            </a:r>
            <a:r>
              <a:rPr lang="en-US" dirty="0" err="1"/>
              <a:t>Krizhevsky</a:t>
            </a:r>
            <a:r>
              <a:rPr lang="en-US" dirty="0"/>
              <a:t>, and </a:t>
            </a:r>
            <a:r>
              <a:rPr lang="en-US" dirty="0" err="1"/>
              <a:t>Sida</a:t>
            </a:r>
            <a:r>
              <a:rPr lang="en-US" dirty="0"/>
              <a:t> D. Wang. "Transforming auto-encoders." In International Conference on Artificial Neural Networks, 2011.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Kulkarni, </a:t>
            </a:r>
            <a:r>
              <a:rPr lang="en-US" dirty="0" err="1"/>
              <a:t>Tejas</a:t>
            </a:r>
            <a:r>
              <a:rPr lang="en-US" dirty="0"/>
              <a:t> D., William F. Whitney, </a:t>
            </a:r>
            <a:r>
              <a:rPr lang="en-US" dirty="0" err="1"/>
              <a:t>Pushmeet</a:t>
            </a:r>
            <a:r>
              <a:rPr lang="en-US" dirty="0"/>
              <a:t> Kohli, and Josh Tenenbaum. "Deep convolutional inverse graphics network." In Advances in neural information processing systems, 2015..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 err="1"/>
              <a:t>Sabour</a:t>
            </a:r>
            <a:r>
              <a:rPr lang="en-US" dirty="0"/>
              <a:t>, Sara, Nicholas </a:t>
            </a:r>
            <a:r>
              <a:rPr lang="en-US" dirty="0" err="1"/>
              <a:t>Frosst</a:t>
            </a:r>
            <a:r>
              <a:rPr lang="en-US" dirty="0"/>
              <a:t>, and Geoffrey E. Hinton. "Dynamic routing between capsules." </a:t>
            </a:r>
            <a:r>
              <a:rPr lang="en-US" i="1" dirty="0"/>
              <a:t>Advances in neural information processing systems</a:t>
            </a:r>
            <a:r>
              <a:rPr lang="en-US" dirty="0"/>
              <a:t>. 2017.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Hinton, Geoffrey E., Sara </a:t>
            </a:r>
            <a:r>
              <a:rPr lang="en-US" dirty="0" err="1"/>
              <a:t>Sabour</a:t>
            </a:r>
            <a:r>
              <a:rPr lang="en-US" dirty="0"/>
              <a:t>, and Nicholas </a:t>
            </a:r>
            <a:r>
              <a:rPr lang="en-US" dirty="0" err="1"/>
              <a:t>Frosst</a:t>
            </a:r>
            <a:r>
              <a:rPr lang="en-US" dirty="0"/>
              <a:t>. "Matrix capsules with EM routing.“ ICLR (2018).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 err="1"/>
              <a:t>Lenssen</a:t>
            </a:r>
            <a:r>
              <a:rPr lang="en-US" dirty="0"/>
              <a:t>, Jan Eric, Matthias Fey, and Pascal </a:t>
            </a:r>
            <a:r>
              <a:rPr lang="en-US" dirty="0" err="1"/>
              <a:t>Libuschewski</a:t>
            </a:r>
            <a:r>
              <a:rPr lang="en-US" dirty="0"/>
              <a:t>. "Group equivariant capsule networks." Advances in Neural Information Processing Systems. 2018.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Neural Network Encapsulation </a:t>
            </a:r>
            <a:r>
              <a:rPr lang="en-US" u="sng" dirty="0">
                <a:hlinkClick r:id="rId2"/>
              </a:rPr>
              <a:t>http://openaccess.thecvf.com/content_ECCV_2018/papers/Hongyang_Li_Neural_Network_Encapsulation_ECCV_2018_paper.pdf</a:t>
            </a:r>
            <a:r>
              <a:rPr lang="en-US" dirty="0"/>
              <a:t> ECCV 2018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Zhang, </a:t>
            </a:r>
            <a:r>
              <a:rPr lang="en-US" dirty="0" err="1"/>
              <a:t>Suofei</a:t>
            </a:r>
            <a:r>
              <a:rPr lang="en-US" dirty="0"/>
              <a:t>, Quan Zhou, and </a:t>
            </a:r>
            <a:r>
              <a:rPr lang="en-US" dirty="0" err="1"/>
              <a:t>Xiaofu</a:t>
            </a:r>
            <a:r>
              <a:rPr lang="en-US" dirty="0"/>
              <a:t> Wu. "Fast dynamic routing based on weighted kernel density estimation." International Symposium on Artificial Intelligence and Robotics. Springer, Cham, 2018. 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Duarte, Kevin, Yogesh Rawat, and Mubarak Shah. "</a:t>
            </a:r>
            <a:r>
              <a:rPr lang="en-US" dirty="0" err="1"/>
              <a:t>Videocapsulenet</a:t>
            </a:r>
            <a:r>
              <a:rPr lang="en-US" dirty="0"/>
              <a:t>: A simplified network for action detection." Advances in Neural Information Processing Systems. 2018.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Zhao, Wei, et al. "Investigating capsule networks with dynamic routing for text classification." </a:t>
            </a:r>
            <a:r>
              <a:rPr lang="en-US" i="1" dirty="0" err="1"/>
              <a:t>arXiv</a:t>
            </a:r>
            <a:r>
              <a:rPr lang="en-US" i="1" dirty="0"/>
              <a:t> preprint arXiv:1804.00538</a:t>
            </a:r>
            <a:r>
              <a:rPr lang="en-US" dirty="0"/>
              <a:t>(2018).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Xinyi, Zhang, and </a:t>
            </a:r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Lihui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Chen. "Capsule Graph Neural Network." ICLR (2018).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3D Point-Capsule Networks </a:t>
            </a:r>
            <a:r>
              <a:rPr lang="en-US" u="sng" dirty="0">
                <a:hlinkClick r:id="rId3"/>
              </a:rPr>
              <a:t>https://arxiv.org/abs/1812.10775</a:t>
            </a:r>
            <a:r>
              <a:rPr lang="en-US" dirty="0"/>
              <a:t> CVPR 2019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Multi-modal capsules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 err="1"/>
              <a:t>DeepCaps</a:t>
            </a:r>
            <a:r>
              <a:rPr lang="en-US" dirty="0"/>
              <a:t>: Going Deeper with Capsule Networks </a:t>
            </a:r>
            <a:r>
              <a:rPr lang="en-US" u="sng" dirty="0">
                <a:hlinkClick r:id="rId4"/>
              </a:rPr>
              <a:t>https://arxiv.org/abs/1904.09546</a:t>
            </a:r>
            <a:r>
              <a:rPr lang="en-US" dirty="0"/>
              <a:t> CVPR 2019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 err="1"/>
              <a:t>CapProNet</a:t>
            </a:r>
            <a:r>
              <a:rPr lang="en-US" dirty="0"/>
              <a:t>: Deep Feature Learning via Orthogonal Projections onto Capsule Subspaces </a:t>
            </a:r>
            <a:r>
              <a:rPr lang="en-US" u="sng" dirty="0">
                <a:hlinkClick r:id="rId5"/>
              </a:rPr>
              <a:t>https://papers.nips.cc/paper/7823-cappronet-deep-feature-learning-via-orthogonal-projections-onto-capsule-subspaces.pdf</a:t>
            </a:r>
            <a:r>
              <a:rPr lang="en-US" dirty="0"/>
              <a:t> NIPS 2018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LaLonde, Rodney, and </a:t>
            </a:r>
            <a:r>
              <a:rPr lang="en-US" dirty="0" err="1"/>
              <a:t>Ulas</a:t>
            </a:r>
            <a:r>
              <a:rPr lang="en-US" dirty="0"/>
              <a:t> </a:t>
            </a:r>
            <a:r>
              <a:rPr lang="en-US" dirty="0" err="1"/>
              <a:t>Bagci</a:t>
            </a:r>
            <a:r>
              <a:rPr lang="en-US" dirty="0"/>
              <a:t>. "Capsules for Object </a:t>
            </a:r>
            <a:r>
              <a:rPr lang="en-US" dirty="0" err="1"/>
              <a:t>Segmentation.“Conference</a:t>
            </a:r>
            <a:r>
              <a:rPr lang="en-US" dirty="0"/>
              <a:t> on Medical Imaging with Deep Learning (MIDL 2018), (2018)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E0292-7013-419D-A2D4-213B66F0F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4216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78861-408C-4ABC-8BF6-D196CE148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DAA16-CB83-4CC3-A25E-02746A6E6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16"/>
            </a:pPr>
            <a:r>
              <a:rPr lang="en-US" sz="2000" dirty="0"/>
              <a:t>Afshar, </a:t>
            </a:r>
            <a:r>
              <a:rPr lang="en-US" sz="2000" dirty="0" err="1"/>
              <a:t>Parnian</a:t>
            </a:r>
            <a:r>
              <a:rPr lang="en-US" sz="2000" dirty="0"/>
              <a:t>, </a:t>
            </a:r>
            <a:r>
              <a:rPr lang="en-US" sz="2000" dirty="0" err="1"/>
              <a:t>Arash</a:t>
            </a:r>
            <a:r>
              <a:rPr lang="en-US" sz="2000" dirty="0"/>
              <a:t> </a:t>
            </a:r>
            <a:r>
              <a:rPr lang="en-US" sz="2000" dirty="0" err="1"/>
              <a:t>Mohammadi</a:t>
            </a:r>
            <a:r>
              <a:rPr lang="en-US" sz="2000" dirty="0"/>
              <a:t>, and Konstantinos N. </a:t>
            </a:r>
            <a:r>
              <a:rPr lang="en-US" sz="2000" dirty="0" err="1"/>
              <a:t>Plataniotis</a:t>
            </a:r>
            <a:r>
              <a:rPr lang="en-US" sz="2000" dirty="0"/>
              <a:t>. "Brain tumor type classification via capsule networks." 2018 25th IEEE International Conference on Image Processing (ICIP). IEEE, 2018.</a:t>
            </a:r>
          </a:p>
          <a:p>
            <a:pPr marL="514350" indent="-514350">
              <a:buFont typeface="+mj-lt"/>
              <a:buAutoNum type="arabicPeriod" startAt="16"/>
            </a:pPr>
            <a:r>
              <a:rPr lang="en-US" sz="2000" dirty="0" err="1"/>
              <a:t>Iesmantas</a:t>
            </a:r>
            <a:r>
              <a:rPr lang="en-US" sz="2000" dirty="0"/>
              <a:t>, Tomas, and </a:t>
            </a:r>
            <a:r>
              <a:rPr lang="en-US" sz="2000" dirty="0" err="1"/>
              <a:t>Robertas</a:t>
            </a:r>
            <a:r>
              <a:rPr lang="en-US" sz="2000" dirty="0"/>
              <a:t> </a:t>
            </a:r>
            <a:r>
              <a:rPr lang="en-US" sz="2000" dirty="0" err="1"/>
              <a:t>Alzbutas</a:t>
            </a:r>
            <a:r>
              <a:rPr lang="en-US" sz="2000" dirty="0"/>
              <a:t>. "Convolutional capsule network for classification of breast cancer histology images." </a:t>
            </a:r>
            <a:r>
              <a:rPr lang="en-US" sz="2000" i="1" dirty="0"/>
              <a:t>International Conference Image Analysis and Recognition</a:t>
            </a:r>
            <a:r>
              <a:rPr lang="en-US" sz="2000" dirty="0"/>
              <a:t>. Springer, Cham, 2018.</a:t>
            </a:r>
          </a:p>
          <a:p>
            <a:pPr marL="514350" indent="-514350">
              <a:buFont typeface="+mj-lt"/>
              <a:buAutoNum type="arabicPeriod" startAt="16"/>
            </a:pPr>
            <a:r>
              <a:rPr lang="en-US" sz="2000" dirty="0"/>
              <a:t>Zhang, </a:t>
            </a:r>
            <a:r>
              <a:rPr lang="en-US" sz="2000" dirty="0" err="1"/>
              <a:t>Xinsong</a:t>
            </a:r>
            <a:r>
              <a:rPr lang="en-US" sz="2000" dirty="0"/>
              <a:t>, et al. "Multi-labeled Relation Extraction with Attentive Capsule Network." </a:t>
            </a:r>
            <a:r>
              <a:rPr lang="en-US" sz="2000" i="1" dirty="0"/>
              <a:t>AAAI 2018</a:t>
            </a:r>
            <a:r>
              <a:rPr lang="en-US" sz="2000" dirty="0"/>
              <a:t>.</a:t>
            </a:r>
          </a:p>
          <a:p>
            <a:pPr marL="514350" indent="-514350">
              <a:buFont typeface="+mj-lt"/>
              <a:buAutoNum type="arabicPeriod" startAt="16"/>
            </a:pPr>
            <a:r>
              <a:rPr lang="en-US" sz="2000" dirty="0"/>
              <a:t>Zhang, </a:t>
            </a:r>
            <a:r>
              <a:rPr lang="en-US" sz="2000" dirty="0" err="1"/>
              <a:t>Ningyu</a:t>
            </a:r>
            <a:r>
              <a:rPr lang="en-US" sz="2000" dirty="0"/>
              <a:t>, et al. "Attention-Based Capsule Networks with Dynamic Routing for Relation Extraction." EMNLP 2018.</a:t>
            </a:r>
          </a:p>
          <a:p>
            <a:pPr marL="514350" indent="-514350">
              <a:buFont typeface="+mj-lt"/>
              <a:buAutoNum type="arabicPeriod" startAt="16"/>
            </a:pPr>
            <a:r>
              <a:rPr lang="en-US" sz="2000" dirty="0" err="1"/>
              <a:t>Frosst</a:t>
            </a:r>
            <a:r>
              <a:rPr lang="en-US" sz="2000" dirty="0"/>
              <a:t>, Nicholas, Sara </a:t>
            </a:r>
            <a:r>
              <a:rPr lang="en-US" sz="2000" dirty="0" err="1"/>
              <a:t>Sabour</a:t>
            </a:r>
            <a:r>
              <a:rPr lang="en-US" sz="2000" dirty="0"/>
              <a:t>, and Geoffrey Hinton. "DARCCC: Detecting Adversaries by Reconstruction from Class Conditional Capsules." </a:t>
            </a:r>
            <a:r>
              <a:rPr lang="en-US" sz="2000" dirty="0" err="1"/>
              <a:t>arXiv</a:t>
            </a:r>
            <a:r>
              <a:rPr lang="en-US" sz="2000" dirty="0"/>
              <a:t> preprint arXiv:1811.06969(2018).</a:t>
            </a:r>
          </a:p>
          <a:p>
            <a:pPr marL="514350" indent="-514350">
              <a:buFont typeface="+mj-lt"/>
              <a:buAutoNum type="arabicPeriod" startAt="16"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4F1F9E-5E92-4EB2-9D5F-6F762284E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0A282-49CE-475D-BA35-B5F0FCD3100F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2586</TotalTime>
  <Words>4562</Words>
  <Application>Microsoft Office PowerPoint</Application>
  <PresentationFormat>Widescreen</PresentationFormat>
  <Paragraphs>507</Paragraphs>
  <Slides>93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93</vt:i4>
      </vt:variant>
    </vt:vector>
  </HeadingPairs>
  <TitlesOfParts>
    <vt:vector size="97" baseType="lpstr">
      <vt:lpstr>Arial</vt:lpstr>
      <vt:lpstr>Calibri</vt:lpstr>
      <vt:lpstr>Calibri Light</vt:lpstr>
      <vt:lpstr>Office Theme</vt:lpstr>
      <vt:lpstr>Capsule Networks: A Survey</vt:lpstr>
      <vt:lpstr>PowerPoint Presentation</vt:lpstr>
      <vt:lpstr>PowerPoint Presentation</vt:lpstr>
      <vt:lpstr>PowerPoint Presentation</vt:lpstr>
      <vt:lpstr>PowerPoint Presentation</vt:lpstr>
      <vt:lpstr>Outline</vt:lpstr>
      <vt:lpstr>Outline</vt:lpstr>
      <vt:lpstr>Outline</vt:lpstr>
      <vt:lpstr>Outline</vt:lpstr>
      <vt:lpstr>Outline</vt:lpstr>
      <vt:lpstr>Outline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Generalization to video</vt:lpstr>
      <vt:lpstr>Outline</vt:lpstr>
      <vt:lpstr>Routing</vt:lpstr>
      <vt:lpstr>Dynamic vs EM routing</vt:lpstr>
      <vt:lpstr>Generic routing by agreement</vt:lpstr>
      <vt:lpstr>Equivariance and Invariance</vt:lpstr>
      <vt:lpstr>Fast dynamic routing</vt:lpstr>
      <vt:lpstr>Fast dynamic routing</vt:lpstr>
      <vt:lpstr>Fast dynamic routing</vt:lpstr>
      <vt:lpstr>Another notion of capsule</vt:lpstr>
      <vt:lpstr>Outline</vt:lpstr>
      <vt:lpstr>Text capsules</vt:lpstr>
      <vt:lpstr>Text capsules</vt:lpstr>
      <vt:lpstr>Text capsules</vt:lpstr>
      <vt:lpstr>Text capsules</vt:lpstr>
      <vt:lpstr>Text capsules</vt:lpstr>
      <vt:lpstr>Text capsules</vt:lpstr>
      <vt:lpstr>Graph capsules</vt:lpstr>
      <vt:lpstr>Graph capsules</vt:lpstr>
      <vt:lpstr>Graph capsules</vt:lpstr>
      <vt:lpstr>Graph capsules</vt:lpstr>
      <vt:lpstr>3D point cloud</vt:lpstr>
      <vt:lpstr>Multi-modal</vt:lpstr>
      <vt:lpstr>Deeper capsule network</vt:lpstr>
      <vt:lpstr>Outline</vt:lpstr>
      <vt:lpstr>Problem domain</vt:lpstr>
      <vt:lpstr>Classification</vt:lpstr>
      <vt:lpstr>Segmentation</vt:lpstr>
      <vt:lpstr>Localization</vt:lpstr>
      <vt:lpstr>Outline</vt:lpstr>
      <vt:lpstr>Applications</vt:lpstr>
      <vt:lpstr>Relation extraction</vt:lpstr>
      <vt:lpstr>Relation extraction</vt:lpstr>
      <vt:lpstr>Relation extraction</vt:lpstr>
      <vt:lpstr>Relation extraction</vt:lpstr>
      <vt:lpstr>Relation extraction</vt:lpstr>
      <vt:lpstr>Relation extraction</vt:lpstr>
      <vt:lpstr>Relation extraction</vt:lpstr>
      <vt:lpstr>Relation extraction</vt:lpstr>
      <vt:lpstr>Relation extraction</vt:lpstr>
      <vt:lpstr>Detecting adversarial attack</vt:lpstr>
      <vt:lpstr>Detecting adversarial attack</vt:lpstr>
      <vt:lpstr>Detecting adversarial attack</vt:lpstr>
      <vt:lpstr>Reconstruction</vt:lpstr>
      <vt:lpstr>Reconstruction</vt:lpstr>
      <vt:lpstr>Brain tumor classification</vt:lpstr>
      <vt:lpstr>Brain tumor classification</vt:lpstr>
      <vt:lpstr>Brain tumor classification</vt:lpstr>
      <vt:lpstr>Brain tumor classification</vt:lpstr>
      <vt:lpstr>Brain tumor classification</vt:lpstr>
      <vt:lpstr>Brain tumor classification</vt:lpstr>
      <vt:lpstr>Brain tumor classification</vt:lpstr>
      <vt:lpstr>Brain tumor classification</vt:lpstr>
      <vt:lpstr>Brain tumor classification</vt:lpstr>
      <vt:lpstr>Breast cancer classification</vt:lpstr>
      <vt:lpstr>Breast cancer classification</vt:lpstr>
      <vt:lpstr>Breast cancer classification</vt:lpstr>
      <vt:lpstr>Breast cancer classification</vt:lpstr>
      <vt:lpstr>Breast cancer classification</vt:lpstr>
      <vt:lpstr>Breast cancer classification</vt:lpstr>
      <vt:lpstr>Challenges and open problems</vt:lpstr>
      <vt:lpstr>Challenges and open problems</vt:lpstr>
      <vt:lpstr>Resources</vt:lpstr>
      <vt:lpstr>Thank you!</vt:lpstr>
      <vt:lpstr>References</vt:lpstr>
      <vt:lpstr>Applications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Capsule Networks for Computer Vision</dc:title>
  <dc:creator>Yogesh Singh Rawat</dc:creator>
  <cp:lastModifiedBy>Yogesh Singh Rawat</cp:lastModifiedBy>
  <cp:revision>416</cp:revision>
  <dcterms:created xsi:type="dcterms:W3CDTF">2019-04-04T15:10:47Z</dcterms:created>
  <dcterms:modified xsi:type="dcterms:W3CDTF">2019-06-16T17:59:33Z</dcterms:modified>
</cp:coreProperties>
</file>